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40"/>
  </p:notesMasterIdLst>
  <p:sldIdLst>
    <p:sldId id="281" r:id="rId2"/>
    <p:sldId id="310" r:id="rId3"/>
    <p:sldId id="271" r:id="rId4"/>
    <p:sldId id="311" r:id="rId5"/>
    <p:sldId id="312" r:id="rId6"/>
    <p:sldId id="272" r:id="rId7"/>
    <p:sldId id="275" r:id="rId8"/>
    <p:sldId id="313" r:id="rId9"/>
    <p:sldId id="314" r:id="rId10"/>
    <p:sldId id="315" r:id="rId11"/>
    <p:sldId id="294" r:id="rId12"/>
    <p:sldId id="296" r:id="rId13"/>
    <p:sldId id="307" r:id="rId14"/>
    <p:sldId id="340" r:id="rId15"/>
    <p:sldId id="288" r:id="rId16"/>
    <p:sldId id="316" r:id="rId17"/>
    <p:sldId id="317" r:id="rId18"/>
    <p:sldId id="346" r:id="rId19"/>
    <p:sldId id="319" r:id="rId20"/>
    <p:sldId id="320" r:id="rId21"/>
    <p:sldId id="321" r:id="rId22"/>
    <p:sldId id="322" r:id="rId23"/>
    <p:sldId id="323" r:id="rId24"/>
    <p:sldId id="334" r:id="rId25"/>
    <p:sldId id="324" r:id="rId26"/>
    <p:sldId id="342" r:id="rId27"/>
    <p:sldId id="344" r:id="rId28"/>
    <p:sldId id="354" r:id="rId29"/>
    <p:sldId id="348" r:id="rId30"/>
    <p:sldId id="329" r:id="rId31"/>
    <p:sldId id="352" r:id="rId32"/>
    <p:sldId id="300" r:id="rId33"/>
    <p:sldId id="301" r:id="rId34"/>
    <p:sldId id="337" r:id="rId35"/>
    <p:sldId id="336" r:id="rId36"/>
    <p:sldId id="333" r:id="rId37"/>
    <p:sldId id="335" r:id="rId38"/>
    <p:sldId id="332" r:id="rId3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8066C"/>
    <a:srgbClr val="FFFF53"/>
    <a:srgbClr val="FF4B4B"/>
    <a:srgbClr val="81F272"/>
    <a:srgbClr val="AAF6A0"/>
    <a:srgbClr val="69EF57"/>
    <a:srgbClr val="3DF711"/>
    <a:srgbClr val="00CC00"/>
    <a:srgbClr val="4274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77" autoAdjust="0"/>
    <p:restoredTop sz="94533" autoAdjust="0"/>
  </p:normalViewPr>
  <p:slideViewPr>
    <p:cSldViewPr>
      <p:cViewPr varScale="1">
        <p:scale>
          <a:sx n="116" d="100"/>
          <a:sy n="116" d="100"/>
        </p:scale>
        <p:origin x="-16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0634514435695567E-2"/>
          <c:y val="0"/>
          <c:w val="0.73759641949792543"/>
          <c:h val="0.91270246173448832"/>
        </c:manualLayout>
      </c:layout>
      <c:pie3DChart>
        <c:varyColors val="1"/>
      </c:pie3DChart>
    </c:plotArea>
    <c:legend>
      <c:legendPos val="b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2.4891247344216584E-2"/>
          <c:w val="1"/>
          <c:h val="0.615818216658164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2"/>
          <c:dPt>
            <c:idx val="1"/>
            <c:explosion val="33"/>
          </c:dPt>
          <c:dPt>
            <c:idx val="4"/>
            <c:explosion val="28"/>
          </c:dPt>
          <c:dPt>
            <c:idx val="5"/>
            <c:explosion val="24"/>
          </c:dPt>
          <c:dLbls>
            <c:dLbl>
              <c:idx val="0"/>
              <c:layout>
                <c:manualLayout>
                  <c:x val="-8.106006149513266E-2"/>
                  <c:y val="-0.14924478256192514"/>
                </c:manualLayout>
              </c:layout>
              <c:tx>
                <c:rich>
                  <a:bodyPr/>
                  <a:lstStyle/>
                  <a:p>
                    <a:r>
                      <a:rPr lang="ru-RU" sz="1500" b="1" dirty="0" smtClean="0"/>
                      <a:t>88605,2 тыс.руб.</a:t>
                    </a:r>
                  </a:p>
                  <a:p>
                    <a:r>
                      <a:rPr lang="ru-RU" sz="1500" b="1" dirty="0" smtClean="0"/>
                      <a:t>62,8%</a:t>
                    </a:r>
                  </a:p>
                  <a:p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DE-4E43-ACE7-168E61DDC4E8}"/>
                </c:ext>
              </c:extLst>
            </c:dLbl>
            <c:dLbl>
              <c:idx val="1"/>
              <c:layout>
                <c:manualLayout>
                  <c:x val="1.7108492815974669E-2"/>
                  <c:y val="5.5222984966248438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17648,5 тыс</a:t>
                    </a:r>
                    <a:r>
                      <a:rPr lang="ru-RU" dirty="0" smtClean="0"/>
                      <a:t>.руб.-12,5%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DE-4E43-ACE7-168E61DDC4E8}"/>
                </c:ext>
              </c:extLst>
            </c:dLbl>
            <c:dLbl>
              <c:idx val="2"/>
              <c:layout>
                <c:manualLayout>
                  <c:x val="-5.9308199841778174E-2"/>
                  <c:y val="0.1337403853911742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6302,8тыс.руб.-</a:t>
                    </a:r>
                  </a:p>
                  <a:p>
                    <a:r>
                      <a:rPr lang="ru-RU" dirty="0" smtClean="0"/>
                      <a:t>4,5%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DE-4E43-ACE7-168E61DDC4E8}"/>
                </c:ext>
              </c:extLst>
            </c:dLbl>
            <c:dLbl>
              <c:idx val="3"/>
              <c:layout>
                <c:manualLayout>
                  <c:x val="-5.2696647663055582E-2"/>
                  <c:y val="1.01245865045854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476,9тыс.руб.-</a:t>
                    </a:r>
                  </a:p>
                  <a:p>
                    <a:r>
                      <a:rPr lang="ru-RU" dirty="0" smtClean="0"/>
                      <a:t>0,3 %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DE-4E43-ACE7-168E61DDC4E8}"/>
                </c:ext>
              </c:extLst>
            </c:dLbl>
            <c:dLbl>
              <c:idx val="4"/>
              <c:layout>
                <c:manualLayout>
                  <c:x val="-2.7562152160071202E-2"/>
                  <c:y val="-7.16950622596348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6006,5 тыс.руб.-</a:t>
                    </a:r>
                  </a:p>
                  <a:p>
                    <a:r>
                      <a:rPr lang="ru-RU" dirty="0" smtClean="0"/>
                      <a:t>4,3 %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BDE-4E43-ACE7-168E61DDC4E8}"/>
                </c:ext>
              </c:extLst>
            </c:dLbl>
            <c:dLbl>
              <c:idx val="5"/>
              <c:layout>
                <c:manualLayout>
                  <c:x val="-4.6222859394249556E-3"/>
                  <c:y val="-0.1110050291800018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22049,3 тыс.руб.</a:t>
                    </a:r>
                  </a:p>
                  <a:p>
                    <a:r>
                      <a:rPr lang="ru-RU" dirty="0" smtClean="0"/>
                      <a:t>15,6%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BDE-4E43-ACE7-168E61DDC4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  <c:pt idx="4">
                  <c:v>Акцизы</c:v>
                </c:pt>
                <c:pt idx="5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89186.2</c:v>
                </c:pt>
                <c:pt idx="1">
                  <c:v>21480.9</c:v>
                </c:pt>
                <c:pt idx="2">
                  <c:v>4458.6000000000004</c:v>
                </c:pt>
                <c:pt idx="3">
                  <c:v>495.2</c:v>
                </c:pt>
                <c:pt idx="4">
                  <c:v>5602.1</c:v>
                </c:pt>
                <c:pt idx="5">
                  <c:v>61476.800000000003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BDE-4E43-ACE7-168E61DDC4E8}"/>
            </c:ext>
          </c:extLst>
        </c:ser>
      </c:pie3DChart>
      <c:spPr>
        <a:noFill/>
        <a:ln w="25399">
          <a:noFill/>
        </a:ln>
      </c:spPr>
    </c:plotArea>
    <c:legend>
      <c:legendPos val="b"/>
      <c:layout/>
      <c:txPr>
        <a:bodyPr/>
        <a:lstStyle/>
        <a:p>
          <a:pPr>
            <a:defRPr sz="2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8066C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2959798284838039E-2"/>
                  <c:y val="-3.70917639046268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99,3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1380846325167051E-2"/>
                  <c:y val="-3.6913322802971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82,2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7817173836255321E-2"/>
                  <c:y val="-5.403265030829591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141,4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EA-446D-BBCE-FED5D01076C8}"/>
                </c:ext>
              </c:extLst>
            </c:dLbl>
            <c:dLbl>
              <c:idx val="3"/>
              <c:layout>
                <c:manualLayout>
                  <c:x val="1.9801823842606071E-2"/>
                  <c:y val="-4.04954499828084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35,8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2.1380846325167051E-2"/>
                  <c:y val="-2.050740155720617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EA-446D-BBCE-FED5D01076C8}"/>
                </c:ext>
              </c:extLst>
            </c:dLbl>
            <c:spPr>
              <a:noFill/>
              <a:ln w="25295">
                <a:noFill/>
              </a:ln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 на совокупный доход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99.3</c:v>
                </c:pt>
                <c:pt idx="1">
                  <c:v>82.2</c:v>
                </c:pt>
                <c:pt idx="2">
                  <c:v>141.4</c:v>
                </c:pt>
                <c:pt idx="3">
                  <c:v>35.800000000000004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5EA-446D-BBCE-FED5D01076C8}"/>
            </c:ext>
          </c:extLst>
        </c:ser>
        <c:gapWidth val="80"/>
        <c:gapDepth val="80"/>
        <c:shape val="box"/>
        <c:axId val="84629760"/>
        <c:axId val="84635648"/>
        <c:axId val="0"/>
      </c:bar3DChart>
      <c:catAx>
        <c:axId val="846297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84635648"/>
        <c:crosses val="autoZero"/>
        <c:auto val="1"/>
        <c:lblAlgn val="ctr"/>
        <c:lblOffset val="100"/>
      </c:catAx>
      <c:valAx>
        <c:axId val="84635648"/>
        <c:scaling>
          <c:orientation val="minMax"/>
          <c:max val="120"/>
          <c:min val="0"/>
        </c:scaling>
        <c:axPos val="l"/>
        <c:majorGridlines/>
        <c:numFmt formatCode="@" sourceLinked="0"/>
        <c:tickLblPos val="nextTo"/>
        <c:txPr>
          <a:bodyPr/>
          <a:lstStyle/>
          <a:p>
            <a:pPr>
              <a:defRPr sz="1386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4629760"/>
        <c:crosses val="autoZero"/>
        <c:crossBetween val="between"/>
        <c:majorUnit val="20"/>
      </c:valAx>
      <c:spPr>
        <a:noFill/>
        <a:ln w="2538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84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Образование- 44,4%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0.38893744531933538"/>
                  <c:y val="-0.4964019473204668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хозяйство-10,6%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6.9556102362204719E-2"/>
                  <c:y val="0.2357605801523518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экономика-12,8%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-6.3929899387576553E-2"/>
                  <c:y val="0.1707617683434384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– 5,4%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Культура-8,8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</a:t>
                    </a:r>
                    <a:r>
                      <a:rPr lang="ru-RU" dirty="0" smtClean="0"/>
                      <a:t>вопросы-8,5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6"/>
              <c:delete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/>
                      <a:t>Прочие </a:t>
                    </a:r>
                    <a:r>
                      <a:rPr lang="ru-RU" smtClean="0"/>
                      <a:t>расходы- </a:t>
                    </a:r>
                    <a:r>
                      <a:rPr lang="ru-RU"/>
                      <a:t>0,2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Лист1!$A$2:$A$9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6">
                  <c:v>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#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2968E0C0-0B03-4830-BD30-B3101A58A5B1}" type="presOf" srcId="{EFDB7B73-6357-4AA6-8847-032649B18500}" destId="{278D19AC-3CBC-4B99-BFDC-CA0C1E79B796}" srcOrd="0" destOrd="0" presId="urn:microsoft.com/office/officeart/2005/8/layout/hierarchy1"/>
    <dgm:cxn modelId="{5789E0F2-C75F-41C9-8E4C-8FFADB386745}" type="presOf" srcId="{F668A792-2DFA-43DC-9734-684C1BBE4259}" destId="{8102E4BB-1932-4E65-A5C2-E4A7C882675E}" srcOrd="0" destOrd="0" presId="urn:microsoft.com/office/officeart/2005/8/layout/hierarchy1"/>
    <dgm:cxn modelId="{34199D4B-C934-4500-87DD-8AFF4B7CF7B1}" type="presOf" srcId="{7179A372-81CE-4665-915B-75553954DC79}" destId="{EF574405-5E32-4FC2-A380-2BEE8FD24D74}" srcOrd="0" destOrd="0" presId="urn:microsoft.com/office/officeart/2005/8/layout/hierarchy1"/>
    <dgm:cxn modelId="{52643D1D-0288-431B-AFB2-E0309291D5E7}" type="presOf" srcId="{09CEA686-1759-4FFA-99B9-F57E21811A90}" destId="{E206FD48-1420-4B28-9A85-479D57A878C9}" srcOrd="0" destOrd="0" presId="urn:microsoft.com/office/officeart/2005/8/layout/hierarchy1"/>
    <dgm:cxn modelId="{A8BE5548-BE98-4302-8CDE-8E79DEF8C340}" type="presOf" srcId="{E6B1EBD2-B1F5-422D-AAFA-0C6B63F2FC32}" destId="{8A3E2699-130F-4CAD-856C-9A6E4676DD7D}" srcOrd="0" destOrd="0" presId="urn:microsoft.com/office/officeart/2005/8/layout/hierarchy1"/>
    <dgm:cxn modelId="{0DBEC849-2504-475B-B29F-7A1EBBE5E987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057B5C5F-D6A4-4F27-BF79-A9F89EB9F4E8}" type="presParOf" srcId="{278D19AC-3CBC-4B99-BFDC-CA0C1E79B796}" destId="{5BBAA0D3-296A-418E-95E8-3A41397A5208}" srcOrd="0" destOrd="0" presId="urn:microsoft.com/office/officeart/2005/8/layout/hierarchy1"/>
    <dgm:cxn modelId="{AC3CA78C-86F5-485B-8C7C-3E4EA0946835}" type="presParOf" srcId="{5BBAA0D3-296A-418E-95E8-3A41397A5208}" destId="{4BF75FC3-3502-450D-A35D-E9032D202948}" srcOrd="0" destOrd="0" presId="urn:microsoft.com/office/officeart/2005/8/layout/hierarchy1"/>
    <dgm:cxn modelId="{43D720A3-3FAA-4560-8EAC-E3B60FFDD371}" type="presParOf" srcId="{4BF75FC3-3502-450D-A35D-E9032D202948}" destId="{C916B893-C9A6-4154-ADF8-D71DE5EAE74C}" srcOrd="0" destOrd="0" presId="urn:microsoft.com/office/officeart/2005/8/layout/hierarchy1"/>
    <dgm:cxn modelId="{873A2E87-8F07-43D8-8F52-40BB18FF394C}" type="presParOf" srcId="{4BF75FC3-3502-450D-A35D-E9032D202948}" destId="{EF574405-5E32-4FC2-A380-2BEE8FD24D74}" srcOrd="1" destOrd="0" presId="urn:microsoft.com/office/officeart/2005/8/layout/hierarchy1"/>
    <dgm:cxn modelId="{0385882D-48FD-4317-AEE7-802CBCF660BA}" type="presParOf" srcId="{5BBAA0D3-296A-418E-95E8-3A41397A5208}" destId="{0FD82C7B-52B0-467D-B797-EB74F80B581C}" srcOrd="1" destOrd="0" presId="urn:microsoft.com/office/officeart/2005/8/layout/hierarchy1"/>
    <dgm:cxn modelId="{06F014AD-9E42-47B5-BC05-6578E1C0FC11}" type="presParOf" srcId="{0FD82C7B-52B0-467D-B797-EB74F80B581C}" destId="{E206FD48-1420-4B28-9A85-479D57A878C9}" srcOrd="0" destOrd="0" presId="urn:microsoft.com/office/officeart/2005/8/layout/hierarchy1"/>
    <dgm:cxn modelId="{AB633C1F-6F9B-46CF-BC79-422C51A34F9A}" type="presParOf" srcId="{0FD82C7B-52B0-467D-B797-EB74F80B581C}" destId="{50BFEF51-9BFD-4665-A38E-AA8C971E2A72}" srcOrd="1" destOrd="0" presId="urn:microsoft.com/office/officeart/2005/8/layout/hierarchy1"/>
    <dgm:cxn modelId="{062B6C85-38DD-4A54-8868-C733DDAE4D30}" type="presParOf" srcId="{50BFEF51-9BFD-4665-A38E-AA8C971E2A72}" destId="{019093B2-C102-42B4-B3C8-7F28052DF3A5}" srcOrd="0" destOrd="0" presId="urn:microsoft.com/office/officeart/2005/8/layout/hierarchy1"/>
    <dgm:cxn modelId="{3D55B7F4-976E-41EE-947F-153CBC390B06}" type="presParOf" srcId="{019093B2-C102-42B4-B3C8-7F28052DF3A5}" destId="{9F2BD460-9807-4766-9F19-B906E96D1494}" srcOrd="0" destOrd="0" presId="urn:microsoft.com/office/officeart/2005/8/layout/hierarchy1"/>
    <dgm:cxn modelId="{A774352C-E120-4245-A30B-9EB54E528960}" type="presParOf" srcId="{019093B2-C102-42B4-B3C8-7F28052DF3A5}" destId="{E8BE9AD5-3FAB-4B2D-AFCF-1DDD2B64CBA6}" srcOrd="1" destOrd="0" presId="urn:microsoft.com/office/officeart/2005/8/layout/hierarchy1"/>
    <dgm:cxn modelId="{34DB03F9-C6CE-4154-BBD7-C4CCDA418859}" type="presParOf" srcId="{50BFEF51-9BFD-4665-A38E-AA8C971E2A72}" destId="{99CA94F6-84A0-430A-9FCE-F5CA94C8B6E4}" srcOrd="1" destOrd="0" presId="urn:microsoft.com/office/officeart/2005/8/layout/hierarchy1"/>
    <dgm:cxn modelId="{C47D6959-A6C8-46DE-8EA2-CD44D4DF3DD4}" type="presParOf" srcId="{0FD82C7B-52B0-467D-B797-EB74F80B581C}" destId="{8102E4BB-1932-4E65-A5C2-E4A7C882675E}" srcOrd="2" destOrd="0" presId="urn:microsoft.com/office/officeart/2005/8/layout/hierarchy1"/>
    <dgm:cxn modelId="{C97E241F-67DE-49F3-878C-1B7B59F0545A}" type="presParOf" srcId="{0FD82C7B-52B0-467D-B797-EB74F80B581C}" destId="{B6C8F942-AB29-4CF0-A395-3ED297B6D722}" srcOrd="3" destOrd="0" presId="urn:microsoft.com/office/officeart/2005/8/layout/hierarchy1"/>
    <dgm:cxn modelId="{D1000A0A-AB2E-4EBA-AB8B-EFFC04B444A3}" type="presParOf" srcId="{B6C8F942-AB29-4CF0-A395-3ED297B6D722}" destId="{5D4D3E1A-01DA-4E68-B0AE-23E72041A796}" srcOrd="0" destOrd="0" presId="urn:microsoft.com/office/officeart/2005/8/layout/hierarchy1"/>
    <dgm:cxn modelId="{1BEBFAE2-815E-4F4C-814A-F7FCC5BD7151}" type="presParOf" srcId="{5D4D3E1A-01DA-4E68-B0AE-23E72041A796}" destId="{F65948E7-BE66-499C-86C7-D2597F5D8D38}" srcOrd="0" destOrd="0" presId="urn:microsoft.com/office/officeart/2005/8/layout/hierarchy1"/>
    <dgm:cxn modelId="{CF82A408-1A25-4D93-86C9-C55756441AB4}" type="presParOf" srcId="{5D4D3E1A-01DA-4E68-B0AE-23E72041A796}" destId="{8A3E2699-130F-4CAD-856C-9A6E4676DD7D}" srcOrd="1" destOrd="0" presId="urn:microsoft.com/office/officeart/2005/8/layout/hierarchy1"/>
    <dgm:cxn modelId="{D97968F9-C1FC-4375-B468-694AA203F55B}" type="presParOf" srcId="{B6C8F942-AB29-4CF0-A395-3ED297B6D722}" destId="{13970720-D4C9-4049-943E-76BAD684DD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2BB46-0FB4-41FF-A554-41F7F9491673}" type="doc">
      <dgm:prSet loTypeId="urn:microsoft.com/office/officeart/2005/8/layout/chevron2" loCatId="list" qsTypeId="urn:microsoft.com/office/officeart/2005/8/quickstyle/3d2#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63E184C-BD84-4321-AD49-E1AB15A5B10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C0A612-09C1-4F4C-B752-E41DF840DCBD}" type="par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29E3839-1392-4B00-8B09-01469FA2C1D3}" type="sib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248BCC0-F8E9-4310-ABCF-D1CC6FDCAA7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D1CCD39-0919-4C60-B5A1-33A95D4AD492}" type="par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EAD554B-7D5E-40BE-A452-5A44552B58CD}" type="sib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6F9F519-2109-45B1-AADF-8232A86EFCE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B8D75A-DE34-41C8-8994-E8B8ED9302A2}" type="par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A5CB6F2-2857-4187-B144-6BC2933496DE}" type="sib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1F7356-A40A-4664-8F09-DCB32AA86C7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E4F48D2-2D46-4F25-9CDB-CD1C3C1F266F}" type="par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B5DD2DC9-C5FD-4CC2-9709-5480443B26ED}" type="sib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E85BF6-BCDC-4017-91BF-02BCB4EE81C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531EDF-CF65-4978-A90B-ADA0C57EBE5E}" type="par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DD77760-C8F4-49E6-9E8F-334432BBD4D2}" type="sib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F41895E-98A7-46FB-B28A-C84206F4DB1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7FD36B4-A98C-4372-B275-371A0CE077B3}" type="par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B147BD8-30FF-44D8-A408-D8D3DEC01679}" type="sib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078A731-E554-4FB9-AA78-6257C0B78310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C83F08-7649-4066-8FED-8D0C3B44D316}" type="parTrans" cxnId="{AC33BC91-2ED8-46EA-9494-D203857DD508}">
      <dgm:prSet/>
      <dgm:spPr/>
      <dgm:t>
        <a:bodyPr/>
        <a:lstStyle/>
        <a:p>
          <a:endParaRPr lang="ru-RU"/>
        </a:p>
      </dgm:t>
    </dgm:pt>
    <dgm:pt modelId="{2A5C7F5D-7A07-4B50-89E9-5E5BE1E92C34}" type="sibTrans" cxnId="{AC33BC91-2ED8-46EA-9494-D203857DD508}">
      <dgm:prSet/>
      <dgm:spPr/>
      <dgm:t>
        <a:bodyPr/>
        <a:lstStyle/>
        <a:p>
          <a:endParaRPr lang="ru-RU"/>
        </a:p>
      </dgm:t>
    </dgm:pt>
    <dgm:pt modelId="{A6EB957A-A4E1-478E-ADCD-7EDEA0203F6B}">
      <dgm:prSet custT="1"/>
      <dgm:spPr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88BBE77-2251-4D3C-8629-F32F86DC02B6}" type="parTrans" cxnId="{F42B76BE-86C6-4522-BE85-F52890E68188}">
      <dgm:prSet/>
      <dgm:spPr/>
      <dgm:t>
        <a:bodyPr/>
        <a:lstStyle/>
        <a:p>
          <a:endParaRPr lang="ru-RU"/>
        </a:p>
      </dgm:t>
    </dgm:pt>
    <dgm:pt modelId="{D474901E-F7E4-4345-84A8-6CAC47463D48}" type="sibTrans" cxnId="{F42B76BE-86C6-4522-BE85-F52890E68188}">
      <dgm:prSet/>
      <dgm:spPr/>
      <dgm:t>
        <a:bodyPr/>
        <a:lstStyle/>
        <a:p>
          <a:endParaRPr lang="ru-RU"/>
        </a:p>
      </dgm:t>
    </dgm:pt>
    <dgm:pt modelId="{BFAC00B3-85EF-491E-B75E-B3D9B61E3604}" type="pres">
      <dgm:prSet presAssocID="{2302BB46-0FB4-41FF-A554-41F7F94916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C7FF45-E053-4935-B126-B5EDB1581E0A}" type="pres">
      <dgm:prSet presAssocID="{363E184C-BD84-4321-AD49-E1AB15A5B101}" presName="composite" presStyleCnt="0"/>
      <dgm:spPr/>
    </dgm:pt>
    <dgm:pt modelId="{6F87879D-0DC0-475B-B716-D9AEE7791887}" type="pres">
      <dgm:prSet presAssocID="{363E184C-BD84-4321-AD49-E1AB15A5B101}" presName="parentText" presStyleLbl="alignNode1" presStyleIdx="0" presStyleCnt="4" custLinFactX="-38903" custLinFactNeighborX="-100000" custLinFactNeighborY="-6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1B9E5-39DD-460D-9B2C-6167918A3745}" type="pres">
      <dgm:prSet presAssocID="{363E184C-BD84-4321-AD49-E1AB15A5B101}" presName="descendantText" presStyleLbl="alignAcc1" presStyleIdx="0" presStyleCnt="4" custScaleY="153340" custLinFactY="-24037" custLinFactNeighborX="60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BC449-E049-4713-A8B2-82C8ED999F9B}" type="pres">
      <dgm:prSet presAssocID="{229E3839-1392-4B00-8B09-01469FA2C1D3}" presName="sp" presStyleCnt="0"/>
      <dgm:spPr/>
    </dgm:pt>
    <dgm:pt modelId="{87458316-A539-4ACD-8859-BA7C50FA77BB}" type="pres">
      <dgm:prSet presAssocID="{A078A731-E554-4FB9-AA78-6257C0B78310}" presName="composite" presStyleCnt="0"/>
      <dgm:spPr/>
    </dgm:pt>
    <dgm:pt modelId="{542DC0D7-31C2-42EA-BB4C-DEF180C2638D}" type="pres">
      <dgm:prSet presAssocID="{A078A731-E554-4FB9-AA78-6257C0B7831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3794C-583D-49EB-B0F4-0FF5349DB8CB}" type="pres">
      <dgm:prSet presAssocID="{A078A731-E554-4FB9-AA78-6257C0B78310}" presName="descendantText" presStyleLbl="alignAcc1" presStyleIdx="1" presStyleCnt="4" custLinFactNeighborX="30" custLinFactNeighborY="-19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7F1C5-BA8B-4CB1-86EB-C1FD393F68A6}" type="pres">
      <dgm:prSet presAssocID="{2A5C7F5D-7A07-4B50-89E9-5E5BE1E92C34}" presName="sp" presStyleCnt="0"/>
      <dgm:spPr/>
    </dgm:pt>
    <dgm:pt modelId="{D2D8E201-3C5F-4601-B964-CAACF9ED1D1A}" type="pres">
      <dgm:prSet presAssocID="{26F9F519-2109-45B1-AADF-8232A86EFCE0}" presName="composite" presStyleCnt="0"/>
      <dgm:spPr/>
    </dgm:pt>
    <dgm:pt modelId="{50440816-1297-4B11-998C-952D8F66690F}" type="pres">
      <dgm:prSet presAssocID="{26F9F519-2109-45B1-AADF-8232A86EFCE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4F2BA-1CEC-49B4-BFA1-637D5130134C}" type="pres">
      <dgm:prSet presAssocID="{26F9F519-2109-45B1-AADF-8232A86EFCE0}" presName="descendantText" presStyleLbl="alignAcc1" presStyleIdx="2" presStyleCnt="4" custScaleY="263323" custLinFactNeighborX="30" custLinFactNeighborY="-37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AE0AF-0121-46F3-B31F-0D04F3238C1A}" type="pres">
      <dgm:prSet presAssocID="{8A5CB6F2-2857-4187-B144-6BC2933496DE}" presName="sp" presStyleCnt="0"/>
      <dgm:spPr/>
    </dgm:pt>
    <dgm:pt modelId="{148AF554-88A1-4A44-84B7-CC3507492EE1}" type="pres">
      <dgm:prSet presAssocID="{3FE85BF6-BCDC-4017-91BF-02BCB4EE81CF}" presName="composite" presStyleCnt="0"/>
      <dgm:spPr/>
    </dgm:pt>
    <dgm:pt modelId="{5E92A6C3-3BB5-4A4C-9D7B-8A92A09812C5}" type="pres">
      <dgm:prSet presAssocID="{3FE85BF6-BCDC-4017-91BF-02BCB4EE81C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40DFC-CC3C-446E-82E7-038E697B21A6}" type="pres">
      <dgm:prSet presAssocID="{3FE85BF6-BCDC-4017-91BF-02BCB4EE81CF}" presName="descendantText" presStyleLbl="alignAcc1" presStyleIdx="3" presStyleCnt="4" custScaleY="163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3145D-6998-43E4-8B89-EEDA1CE4F695}" type="presOf" srcId="{A078A731-E554-4FB9-AA78-6257C0B78310}" destId="{542DC0D7-31C2-42EA-BB4C-DEF180C2638D}" srcOrd="0" destOrd="0" presId="urn:microsoft.com/office/officeart/2005/8/layout/chevron2"/>
    <dgm:cxn modelId="{1608841F-DBBA-4277-9380-9228BF517367}" type="presOf" srcId="{3F1F7356-A40A-4664-8F09-DCB32AA86C7F}" destId="{5944F2BA-1CEC-49B4-BFA1-637D5130134C}" srcOrd="0" destOrd="0" presId="urn:microsoft.com/office/officeart/2005/8/layout/chevron2"/>
    <dgm:cxn modelId="{22930B6B-5EC7-4A69-A2DD-84AB1A8CF481}" type="presOf" srcId="{363E184C-BD84-4321-AD49-E1AB15A5B101}" destId="{6F87879D-0DC0-475B-B716-D9AEE7791887}" srcOrd="0" destOrd="0" presId="urn:microsoft.com/office/officeart/2005/8/layout/chevron2"/>
    <dgm:cxn modelId="{D65DA16B-1DBA-4C33-92F5-5C4D71D935CA}" srcId="{26F9F519-2109-45B1-AADF-8232A86EFCE0}" destId="{3F1F7356-A40A-4664-8F09-DCB32AA86C7F}" srcOrd="0" destOrd="0" parTransId="{4E4F48D2-2D46-4F25-9CDB-CD1C3C1F266F}" sibTransId="{B5DD2DC9-C5FD-4CC2-9709-5480443B26ED}"/>
    <dgm:cxn modelId="{CA7E0124-0440-4243-98A0-5CA60EE51954}" type="presOf" srcId="{3FE85BF6-BCDC-4017-91BF-02BCB4EE81CF}" destId="{5E92A6C3-3BB5-4A4C-9D7B-8A92A09812C5}" srcOrd="0" destOrd="0" presId="urn:microsoft.com/office/officeart/2005/8/layout/chevron2"/>
    <dgm:cxn modelId="{B0BB9D87-D9CC-49E3-BC42-DDF7F0276310}" type="presOf" srcId="{A6EB957A-A4E1-478E-ADCD-7EDEA0203F6B}" destId="{3CE3794C-583D-49EB-B0F4-0FF5349DB8CB}" srcOrd="0" destOrd="0" presId="urn:microsoft.com/office/officeart/2005/8/layout/chevron2"/>
    <dgm:cxn modelId="{A8BE85A2-D702-4868-B584-EF8A53EAA783}" srcId="{2302BB46-0FB4-41FF-A554-41F7F9491673}" destId="{26F9F519-2109-45B1-AADF-8232A86EFCE0}" srcOrd="2" destOrd="0" parTransId="{44B8D75A-DE34-41C8-8994-E8B8ED9302A2}" sibTransId="{8A5CB6F2-2857-4187-B144-6BC2933496DE}"/>
    <dgm:cxn modelId="{69C51293-7CB3-4F2F-B8A0-0CA79F605E19}" srcId="{2302BB46-0FB4-41FF-A554-41F7F9491673}" destId="{3FE85BF6-BCDC-4017-91BF-02BCB4EE81CF}" srcOrd="3" destOrd="0" parTransId="{08531EDF-CF65-4978-A90B-ADA0C57EBE5E}" sibTransId="{7DD77760-C8F4-49E6-9E8F-334432BBD4D2}"/>
    <dgm:cxn modelId="{F7AE15BA-B7D8-4350-AD77-5EE0776AC12F}" type="presOf" srcId="{4248BCC0-F8E9-4310-ABCF-D1CC6FDCAA77}" destId="{44B1B9E5-39DD-460D-9B2C-6167918A3745}" srcOrd="0" destOrd="0" presId="urn:microsoft.com/office/officeart/2005/8/layout/chevron2"/>
    <dgm:cxn modelId="{EB517CCA-A0B4-4DF5-BB94-46202F28CD2F}" srcId="{2302BB46-0FB4-41FF-A554-41F7F9491673}" destId="{363E184C-BD84-4321-AD49-E1AB15A5B101}" srcOrd="0" destOrd="0" parTransId="{59C0A612-09C1-4F4C-B752-E41DF840DCBD}" sibTransId="{229E3839-1392-4B00-8B09-01469FA2C1D3}"/>
    <dgm:cxn modelId="{2B9D2DC6-5DD4-4B78-B8E0-47A06B4977F5}" type="presOf" srcId="{26F9F519-2109-45B1-AADF-8232A86EFCE0}" destId="{50440816-1297-4B11-998C-952D8F66690F}" srcOrd="0" destOrd="0" presId="urn:microsoft.com/office/officeart/2005/8/layout/chevron2"/>
    <dgm:cxn modelId="{F42B76BE-86C6-4522-BE85-F52890E68188}" srcId="{A078A731-E554-4FB9-AA78-6257C0B78310}" destId="{A6EB957A-A4E1-478E-ADCD-7EDEA0203F6B}" srcOrd="0" destOrd="0" parTransId="{C88BBE77-2251-4D3C-8629-F32F86DC02B6}" sibTransId="{D474901E-F7E4-4345-84A8-6CAC47463D48}"/>
    <dgm:cxn modelId="{F9093C23-4912-4AED-88E4-B9F151BAEE6B}" type="presOf" srcId="{2302BB46-0FB4-41FF-A554-41F7F9491673}" destId="{BFAC00B3-85EF-491E-B75E-B3D9B61E3604}" srcOrd="0" destOrd="0" presId="urn:microsoft.com/office/officeart/2005/8/layout/chevron2"/>
    <dgm:cxn modelId="{E277D561-5E55-4844-8CDB-B6E6CC124CC6}" type="presOf" srcId="{7F41895E-98A7-46FB-B28A-C84206F4DB13}" destId="{5F940DFC-CC3C-446E-82E7-038E697B21A6}" srcOrd="0" destOrd="0" presId="urn:microsoft.com/office/officeart/2005/8/layout/chevron2"/>
    <dgm:cxn modelId="{B1477436-73BC-42F2-ADF9-4FCF338354E1}" srcId="{3FE85BF6-BCDC-4017-91BF-02BCB4EE81CF}" destId="{7F41895E-98A7-46FB-B28A-C84206F4DB13}" srcOrd="0" destOrd="0" parTransId="{07FD36B4-A98C-4372-B275-371A0CE077B3}" sibTransId="{3B147BD8-30FF-44D8-A408-D8D3DEC01679}"/>
    <dgm:cxn modelId="{50044A22-AF92-4E3B-91B5-68E50027DCB7}" srcId="{363E184C-BD84-4321-AD49-E1AB15A5B101}" destId="{4248BCC0-F8E9-4310-ABCF-D1CC6FDCAA77}" srcOrd="0" destOrd="0" parTransId="{6D1CCD39-0919-4C60-B5A1-33A95D4AD492}" sibTransId="{5EAD554B-7D5E-40BE-A452-5A44552B58CD}"/>
    <dgm:cxn modelId="{AC33BC91-2ED8-46EA-9494-D203857DD508}" srcId="{2302BB46-0FB4-41FF-A554-41F7F9491673}" destId="{A078A731-E554-4FB9-AA78-6257C0B78310}" srcOrd="1" destOrd="0" parTransId="{AAC83F08-7649-4066-8FED-8D0C3B44D316}" sibTransId="{2A5C7F5D-7A07-4B50-89E9-5E5BE1E92C34}"/>
    <dgm:cxn modelId="{F2F75922-6744-4B2B-BD25-2E4EA6340B76}" type="presParOf" srcId="{BFAC00B3-85EF-491E-B75E-B3D9B61E3604}" destId="{94C7FF45-E053-4935-B126-B5EDB1581E0A}" srcOrd="0" destOrd="0" presId="urn:microsoft.com/office/officeart/2005/8/layout/chevron2"/>
    <dgm:cxn modelId="{F55D1681-66AC-4D7A-A52D-2D80E78BA301}" type="presParOf" srcId="{94C7FF45-E053-4935-B126-B5EDB1581E0A}" destId="{6F87879D-0DC0-475B-B716-D9AEE7791887}" srcOrd="0" destOrd="0" presId="urn:microsoft.com/office/officeart/2005/8/layout/chevron2"/>
    <dgm:cxn modelId="{8B7EDD36-D893-4456-B8F4-299A47D43031}" type="presParOf" srcId="{94C7FF45-E053-4935-B126-B5EDB1581E0A}" destId="{44B1B9E5-39DD-460D-9B2C-6167918A3745}" srcOrd="1" destOrd="0" presId="urn:microsoft.com/office/officeart/2005/8/layout/chevron2"/>
    <dgm:cxn modelId="{BDC0829D-9C09-45C3-93B8-5339D74F5D31}" type="presParOf" srcId="{BFAC00B3-85EF-491E-B75E-B3D9B61E3604}" destId="{671BC449-E049-4713-A8B2-82C8ED999F9B}" srcOrd="1" destOrd="0" presId="urn:microsoft.com/office/officeart/2005/8/layout/chevron2"/>
    <dgm:cxn modelId="{C4FAB658-EB4B-4361-A3AB-5EAAED6D0048}" type="presParOf" srcId="{BFAC00B3-85EF-491E-B75E-B3D9B61E3604}" destId="{87458316-A539-4ACD-8859-BA7C50FA77BB}" srcOrd="2" destOrd="0" presId="urn:microsoft.com/office/officeart/2005/8/layout/chevron2"/>
    <dgm:cxn modelId="{652A96C7-1C71-490E-BFB6-5FA681761B3A}" type="presParOf" srcId="{87458316-A539-4ACD-8859-BA7C50FA77BB}" destId="{542DC0D7-31C2-42EA-BB4C-DEF180C2638D}" srcOrd="0" destOrd="0" presId="urn:microsoft.com/office/officeart/2005/8/layout/chevron2"/>
    <dgm:cxn modelId="{DE6446E5-91FC-4D94-9976-C397A229F958}" type="presParOf" srcId="{87458316-A539-4ACD-8859-BA7C50FA77BB}" destId="{3CE3794C-583D-49EB-B0F4-0FF5349DB8CB}" srcOrd="1" destOrd="0" presId="urn:microsoft.com/office/officeart/2005/8/layout/chevron2"/>
    <dgm:cxn modelId="{3BEEFE7B-F420-4CE0-B0AE-AB3110078715}" type="presParOf" srcId="{BFAC00B3-85EF-491E-B75E-B3D9B61E3604}" destId="{2A77F1C5-BA8B-4CB1-86EB-C1FD393F68A6}" srcOrd="3" destOrd="0" presId="urn:microsoft.com/office/officeart/2005/8/layout/chevron2"/>
    <dgm:cxn modelId="{AC489224-434E-4EFF-BF2A-C6D42E2A8F67}" type="presParOf" srcId="{BFAC00B3-85EF-491E-B75E-B3D9B61E3604}" destId="{D2D8E201-3C5F-4601-B964-CAACF9ED1D1A}" srcOrd="4" destOrd="0" presId="urn:microsoft.com/office/officeart/2005/8/layout/chevron2"/>
    <dgm:cxn modelId="{071303AA-C1ED-4DF4-BD55-6BB7A780A564}" type="presParOf" srcId="{D2D8E201-3C5F-4601-B964-CAACF9ED1D1A}" destId="{50440816-1297-4B11-998C-952D8F66690F}" srcOrd="0" destOrd="0" presId="urn:microsoft.com/office/officeart/2005/8/layout/chevron2"/>
    <dgm:cxn modelId="{9C2FBBEE-DFB4-4E33-9E52-5EC6595E4B9A}" type="presParOf" srcId="{D2D8E201-3C5F-4601-B964-CAACF9ED1D1A}" destId="{5944F2BA-1CEC-49B4-BFA1-637D5130134C}" srcOrd="1" destOrd="0" presId="urn:microsoft.com/office/officeart/2005/8/layout/chevron2"/>
    <dgm:cxn modelId="{85092EE4-70A0-41FF-8C34-9606F5BCB3CE}" type="presParOf" srcId="{BFAC00B3-85EF-491E-B75E-B3D9B61E3604}" destId="{065AE0AF-0121-46F3-B31F-0D04F3238C1A}" srcOrd="5" destOrd="0" presId="urn:microsoft.com/office/officeart/2005/8/layout/chevron2"/>
    <dgm:cxn modelId="{EE95E2D0-7407-4C83-9201-3A6BAE9F2E39}" type="presParOf" srcId="{BFAC00B3-85EF-491E-B75E-B3D9B61E3604}" destId="{148AF554-88A1-4A44-84B7-CC3507492EE1}" srcOrd="6" destOrd="0" presId="urn:microsoft.com/office/officeart/2005/8/layout/chevron2"/>
    <dgm:cxn modelId="{42A18FC7-A3DC-4F3F-AA05-98680D300117}" type="presParOf" srcId="{148AF554-88A1-4A44-84B7-CC3507492EE1}" destId="{5E92A6C3-3BB5-4A4C-9D7B-8A92A09812C5}" srcOrd="0" destOrd="0" presId="urn:microsoft.com/office/officeart/2005/8/layout/chevron2"/>
    <dgm:cxn modelId="{10143C23-544C-4F6E-81F3-50CC98590C93}" type="presParOf" srcId="{148AF554-88A1-4A44-84B7-CC3507492EE1}" destId="{5F940DFC-CC3C-446E-82E7-038E697B21A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BA3D46-9367-48F9-8A73-9B1E70E22609}" type="doc">
      <dgm:prSet loTypeId="urn:microsoft.com/office/officeart/2005/8/layout/process2" loCatId="process" qsTypeId="urn:microsoft.com/office/officeart/2005/8/quickstyle/3d1" qsCatId="3D" csTypeId="urn:microsoft.com/office/officeart/2005/8/colors/colorful5" csCatId="colorful" phldr="1"/>
      <dgm:spPr/>
    </dgm:pt>
    <dgm:pt modelId="{9264C8D3-FF88-4F44-8CD5-65BF86E3769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566EB3-24E3-4475-BE59-0119EAF4A623}" type="parTrans" cxnId="{34C1C798-39AC-4158-9551-730BC7725383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0E734A16-C293-4748-8517-0A9EA181CCAB}" type="sibTrans" cxnId="{34C1C798-39AC-4158-9551-730BC7725383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FD8A143-B7AB-454B-9B1F-A84AC45C10A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3330A-7F3A-484F-ABB7-C28FCD2FA831}" type="parTrans" cxnId="{11CF050E-2081-4148-AE17-8E1BA90EEB8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15CC1F5-6249-4E92-A9B6-9668F50D1F63}" type="sibTrans" cxnId="{11CF050E-2081-4148-AE17-8E1BA90EEB8F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6B1509B8-0522-4DEA-AE49-07F59ADD9E7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443A813-0A8E-4A6C-B973-7018DD130B25}" type="par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D55BB6B0-2557-444C-8E07-D6FCC2D7726B}" type="sib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9D8259D-6FD4-4641-93C5-306C6905A890}" type="pres">
      <dgm:prSet presAssocID="{11BA3D46-9367-48F9-8A73-9B1E70E22609}" presName="linearFlow" presStyleCnt="0">
        <dgm:presLayoutVars>
          <dgm:resizeHandles val="exact"/>
        </dgm:presLayoutVars>
      </dgm:prSet>
      <dgm:spPr/>
    </dgm:pt>
    <dgm:pt modelId="{296EA484-5669-4013-85EB-DA3C299C36A9}" type="pres">
      <dgm:prSet presAssocID="{9264C8D3-FF88-4F44-8CD5-65BF86E37697}" presName="node" presStyleLbl="node1" presStyleIdx="0" presStyleCnt="3" custLinFactNeighborX="1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BCF26-80B2-4903-ABF9-72785541179D}" type="pres">
      <dgm:prSet presAssocID="{0E734A16-C293-4748-8517-0A9EA181CCAB}" presName="sibTrans" presStyleLbl="sibTrans2D1" presStyleIdx="0" presStyleCnt="2" custScaleY="567901"/>
      <dgm:spPr/>
      <dgm:t>
        <a:bodyPr/>
        <a:lstStyle/>
        <a:p>
          <a:endParaRPr lang="ru-RU"/>
        </a:p>
      </dgm:t>
    </dgm:pt>
    <dgm:pt modelId="{1184689C-7E49-442C-ABFD-11FDB0F64E61}" type="pres">
      <dgm:prSet presAssocID="{0E734A16-C293-4748-8517-0A9EA181CCA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200D8D2-3854-4D25-BF56-60B5B8D7FAFF}" type="pres">
      <dgm:prSet presAssocID="{7FD8A143-B7AB-454B-9B1F-A84AC45C10A7}" presName="node" presStyleLbl="node1" presStyleIdx="1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5650287-F1CB-4840-B39A-F3D26DDAEFE4}" type="pres">
      <dgm:prSet presAssocID="{A15CC1F5-6249-4E92-A9B6-9668F50D1F63}" presName="sibTrans" presStyleLbl="sibTrans2D1" presStyleIdx="1" presStyleCnt="2" custScaleY="580247"/>
      <dgm:spPr/>
      <dgm:t>
        <a:bodyPr/>
        <a:lstStyle/>
        <a:p>
          <a:endParaRPr lang="ru-RU"/>
        </a:p>
      </dgm:t>
    </dgm:pt>
    <dgm:pt modelId="{A09464EA-902C-46D5-B88A-1386DB67FEEB}" type="pres">
      <dgm:prSet presAssocID="{A15CC1F5-6249-4E92-A9B6-9668F50D1F6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8840CDC-23DD-43C5-A607-58D8C1DE46CB}" type="pres">
      <dgm:prSet presAssocID="{6B1509B8-0522-4DEA-AE49-07F59ADD9E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1C798-39AC-4158-9551-730BC7725383}" srcId="{11BA3D46-9367-48F9-8A73-9B1E70E22609}" destId="{9264C8D3-FF88-4F44-8CD5-65BF86E37697}" srcOrd="0" destOrd="0" parTransId="{3A566EB3-24E3-4475-BE59-0119EAF4A623}" sibTransId="{0E734A16-C293-4748-8517-0A9EA181CCAB}"/>
    <dgm:cxn modelId="{721A329A-BEEE-41DD-A567-05EBFF0BB69A}" type="presOf" srcId="{11BA3D46-9367-48F9-8A73-9B1E70E22609}" destId="{E9D8259D-6FD4-4641-93C5-306C6905A890}" srcOrd="0" destOrd="0" presId="urn:microsoft.com/office/officeart/2005/8/layout/process2"/>
    <dgm:cxn modelId="{11CF050E-2081-4148-AE17-8E1BA90EEB8F}" srcId="{11BA3D46-9367-48F9-8A73-9B1E70E22609}" destId="{7FD8A143-B7AB-454B-9B1F-A84AC45C10A7}" srcOrd="1" destOrd="0" parTransId="{3F93330A-7F3A-484F-ABB7-C28FCD2FA831}" sibTransId="{A15CC1F5-6249-4E92-A9B6-9668F50D1F63}"/>
    <dgm:cxn modelId="{FFCF825F-30D1-4ECA-8AF9-8A53685967DA}" type="presOf" srcId="{9264C8D3-FF88-4F44-8CD5-65BF86E37697}" destId="{296EA484-5669-4013-85EB-DA3C299C36A9}" srcOrd="0" destOrd="0" presId="urn:microsoft.com/office/officeart/2005/8/layout/process2"/>
    <dgm:cxn modelId="{BF52D0E6-093E-4B7A-A716-C7DD6E5FAB25}" type="presOf" srcId="{0E734A16-C293-4748-8517-0A9EA181CCAB}" destId="{BC2BCF26-80B2-4903-ABF9-72785541179D}" srcOrd="0" destOrd="0" presId="urn:microsoft.com/office/officeart/2005/8/layout/process2"/>
    <dgm:cxn modelId="{0C2157A5-DDA0-4C84-A675-5FFDA35367B7}" type="presOf" srcId="{A15CC1F5-6249-4E92-A9B6-9668F50D1F63}" destId="{A09464EA-902C-46D5-B88A-1386DB67FEEB}" srcOrd="1" destOrd="0" presId="urn:microsoft.com/office/officeart/2005/8/layout/process2"/>
    <dgm:cxn modelId="{F5E9A1E0-C4E2-4532-B2EA-2E56D3AF2234}" type="presOf" srcId="{0E734A16-C293-4748-8517-0A9EA181CCAB}" destId="{1184689C-7E49-442C-ABFD-11FDB0F64E61}" srcOrd="1" destOrd="0" presId="urn:microsoft.com/office/officeart/2005/8/layout/process2"/>
    <dgm:cxn modelId="{E859E50E-1DF0-4B4E-AEB7-0AF5989F6EEC}" type="presOf" srcId="{6B1509B8-0522-4DEA-AE49-07F59ADD9E7E}" destId="{E8840CDC-23DD-43C5-A607-58D8C1DE46CB}" srcOrd="0" destOrd="0" presId="urn:microsoft.com/office/officeart/2005/8/layout/process2"/>
    <dgm:cxn modelId="{9F439170-2E0F-49F9-8757-32844CF1B6F6}" type="presOf" srcId="{A15CC1F5-6249-4E92-A9B6-9668F50D1F63}" destId="{55650287-F1CB-4840-B39A-F3D26DDAEFE4}" srcOrd="0" destOrd="0" presId="urn:microsoft.com/office/officeart/2005/8/layout/process2"/>
    <dgm:cxn modelId="{BE47F00E-76E4-4AA2-AB4D-4C1F6F324EB4}" type="presOf" srcId="{7FD8A143-B7AB-454B-9B1F-A84AC45C10A7}" destId="{6200D8D2-3854-4D25-BF56-60B5B8D7FAFF}" srcOrd="0" destOrd="0" presId="urn:microsoft.com/office/officeart/2005/8/layout/process2"/>
    <dgm:cxn modelId="{E19445E2-79CB-4232-9D39-A0BCAB92084D}" srcId="{11BA3D46-9367-48F9-8A73-9B1E70E22609}" destId="{6B1509B8-0522-4DEA-AE49-07F59ADD9E7E}" srcOrd="2" destOrd="0" parTransId="{0443A813-0A8E-4A6C-B973-7018DD130B25}" sibTransId="{D55BB6B0-2557-444C-8E07-D6FCC2D7726B}"/>
    <dgm:cxn modelId="{143E12B0-1575-43A7-B7E2-9A81E1ED8C7A}" type="presParOf" srcId="{E9D8259D-6FD4-4641-93C5-306C6905A890}" destId="{296EA484-5669-4013-85EB-DA3C299C36A9}" srcOrd="0" destOrd="0" presId="urn:microsoft.com/office/officeart/2005/8/layout/process2"/>
    <dgm:cxn modelId="{66CFC934-04EE-43C8-940F-E69E589F5D5E}" type="presParOf" srcId="{E9D8259D-6FD4-4641-93C5-306C6905A890}" destId="{BC2BCF26-80B2-4903-ABF9-72785541179D}" srcOrd="1" destOrd="0" presId="urn:microsoft.com/office/officeart/2005/8/layout/process2"/>
    <dgm:cxn modelId="{699A02A8-2272-4A4E-A64D-58976B3D77C8}" type="presParOf" srcId="{BC2BCF26-80B2-4903-ABF9-72785541179D}" destId="{1184689C-7E49-442C-ABFD-11FDB0F64E61}" srcOrd="0" destOrd="0" presId="urn:microsoft.com/office/officeart/2005/8/layout/process2"/>
    <dgm:cxn modelId="{317AF055-E483-45D5-8281-F2E801E7A67E}" type="presParOf" srcId="{E9D8259D-6FD4-4641-93C5-306C6905A890}" destId="{6200D8D2-3854-4D25-BF56-60B5B8D7FAFF}" srcOrd="2" destOrd="0" presId="urn:microsoft.com/office/officeart/2005/8/layout/process2"/>
    <dgm:cxn modelId="{1D313EC0-4FFB-41E7-9E6E-7DA5A8769199}" type="presParOf" srcId="{E9D8259D-6FD4-4641-93C5-306C6905A890}" destId="{55650287-F1CB-4840-B39A-F3D26DDAEFE4}" srcOrd="3" destOrd="0" presId="urn:microsoft.com/office/officeart/2005/8/layout/process2"/>
    <dgm:cxn modelId="{E5492E55-CA9F-40D1-BF38-9F7E418D54FA}" type="presParOf" srcId="{55650287-F1CB-4840-B39A-F3D26DDAEFE4}" destId="{A09464EA-902C-46D5-B88A-1386DB67FEEB}" srcOrd="0" destOrd="0" presId="urn:microsoft.com/office/officeart/2005/8/layout/process2"/>
    <dgm:cxn modelId="{7DECB15C-BBC9-47CF-B928-9E91E07BEE9F}" type="presParOf" srcId="{E9D8259D-6FD4-4641-93C5-306C6905A890}" destId="{E8840CDC-23DD-43C5-A607-58D8C1DE46C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3DF14D-5245-4592-A8EF-4D1E28FD877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646E02-E6B2-459D-94C0-C11EACEEBCBA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Дефицит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10 млн.880,1 тыс. руб.</a:t>
          </a:r>
        </a:p>
      </dgm:t>
    </dgm:pt>
    <dgm:pt modelId="{587492F8-60CF-4C52-93DF-C54030C30EDA}" type="sibTrans" cxnId="{5B043A1B-62AD-4A5D-9561-C5AE5C02B0F0}">
      <dgm:prSet/>
      <dgm:spPr/>
      <dgm:t>
        <a:bodyPr/>
        <a:lstStyle/>
        <a:p>
          <a:endParaRPr lang="ru-RU"/>
        </a:p>
      </dgm:t>
    </dgm:pt>
    <dgm:pt modelId="{25463917-2801-4C56-B9EE-32D1D9DEE2D1}" type="parTrans" cxnId="{5B043A1B-62AD-4A5D-9561-C5AE5C02B0F0}">
      <dgm:prSet/>
      <dgm:spPr/>
      <dgm:t>
        <a:bodyPr/>
        <a:lstStyle/>
        <a:p>
          <a:endParaRPr lang="ru-RU"/>
        </a:p>
      </dgm:t>
    </dgm:pt>
    <dgm:pt modelId="{D7F3CA62-3240-4386-9FE9-4B857EA25710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542,4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107,7 % к 2018 г.</a:t>
          </a:r>
        </a:p>
      </dgm:t>
    </dgm:pt>
    <dgm:pt modelId="{DDF8F9A2-D452-4DE2-B824-1D85DFC6CC1F}" type="sibTrans" cxnId="{D6E95336-8EB2-4548-A1BB-35E655AFF10F}">
      <dgm:prSet/>
      <dgm:spPr/>
      <dgm:t>
        <a:bodyPr/>
        <a:lstStyle/>
        <a:p>
          <a:endParaRPr lang="ru-RU"/>
        </a:p>
      </dgm:t>
    </dgm:pt>
    <dgm:pt modelId="{2E1C9F86-A6C8-418F-94F0-C58620D6C1DD}" type="parTrans" cxnId="{D6E95336-8EB2-4548-A1BB-35E655AFF10F}">
      <dgm:prSet/>
      <dgm:spPr/>
      <dgm:t>
        <a:bodyPr/>
        <a:lstStyle/>
        <a:p>
          <a:endParaRPr lang="ru-RU"/>
        </a:p>
      </dgm:t>
    </dgm:pt>
    <dgm:pt modelId="{814D4CAD-5CF5-42B1-A738-D74DFEA5FFB4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531,5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102,7 % к 2018 г.</a:t>
          </a:r>
        </a:p>
      </dgm:t>
    </dgm:pt>
    <dgm:pt modelId="{0FA2209E-531C-4D7A-9C76-754A151A5DE0}" type="sibTrans" cxnId="{CB53AA18-EF33-46E0-B74E-FD7577DE606A}">
      <dgm:prSet/>
      <dgm:spPr/>
      <dgm:t>
        <a:bodyPr/>
        <a:lstStyle/>
        <a:p>
          <a:endParaRPr lang="ru-RU"/>
        </a:p>
      </dgm:t>
    </dgm:pt>
    <dgm:pt modelId="{369588E7-4B72-4BF9-8E63-538B3264C535}" type="parTrans" cxnId="{CB53AA18-EF33-46E0-B74E-FD7577DE606A}">
      <dgm:prSet/>
      <dgm:spPr/>
      <dgm:t>
        <a:bodyPr/>
        <a:lstStyle/>
        <a:p>
          <a:endParaRPr lang="ru-RU"/>
        </a:p>
      </dgm:t>
    </dgm:pt>
    <dgm:pt modelId="{A4EFF082-E379-4340-BDC0-C0275355A235}" type="pres">
      <dgm:prSet presAssocID="{FB3DF14D-5245-4592-A8EF-4D1E28FD87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B801B7-2AF2-498C-8CCD-32CF3F482356}" type="pres">
      <dgm:prSet presAssocID="{814D4CAD-5CF5-42B1-A738-D74DFEA5FFB4}" presName="hierRoot1" presStyleCnt="0">
        <dgm:presLayoutVars>
          <dgm:hierBranch val="init"/>
        </dgm:presLayoutVars>
      </dgm:prSet>
      <dgm:spPr/>
    </dgm:pt>
    <dgm:pt modelId="{A8AFE020-9282-4C1E-8C8E-1FA5E11016EE}" type="pres">
      <dgm:prSet presAssocID="{814D4CAD-5CF5-42B1-A738-D74DFEA5FFB4}" presName="rootComposite1" presStyleCnt="0"/>
      <dgm:spPr/>
    </dgm:pt>
    <dgm:pt modelId="{F3BF6CAD-12EC-45BA-B25E-DEA28EBDEA7A}" type="pres">
      <dgm:prSet presAssocID="{814D4CAD-5CF5-42B1-A738-D74DFEA5FFB4}" presName="rootText1" presStyleLbl="node0" presStyleIdx="0" presStyleCnt="3" custScaleX="363273" custScaleY="566950" custLinFactX="156770" custLinFactY="-400000" custLinFactNeighborX="200000" custLinFactNeighborY="-42592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E79C9C7-A4D0-47C2-AE50-367BAF0D053F}" type="pres">
      <dgm:prSet presAssocID="{814D4CAD-5CF5-42B1-A738-D74DFEA5FF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037A5B5-700E-409B-9966-687C7D60823C}" type="pres">
      <dgm:prSet presAssocID="{814D4CAD-5CF5-42B1-A738-D74DFEA5FFB4}" presName="hierChild2" presStyleCnt="0"/>
      <dgm:spPr/>
    </dgm:pt>
    <dgm:pt modelId="{5875A817-D721-4C08-B9AF-A2DB43FF7128}" type="pres">
      <dgm:prSet presAssocID="{814D4CAD-5CF5-42B1-A738-D74DFEA5FFB4}" presName="hierChild3" presStyleCnt="0"/>
      <dgm:spPr/>
    </dgm:pt>
    <dgm:pt modelId="{748E5DD2-337E-44E3-9C33-36949CFCEC3A}" type="pres">
      <dgm:prSet presAssocID="{D7F3CA62-3240-4386-9FE9-4B857EA25710}" presName="hierRoot1" presStyleCnt="0">
        <dgm:presLayoutVars>
          <dgm:hierBranch val="init"/>
        </dgm:presLayoutVars>
      </dgm:prSet>
      <dgm:spPr/>
    </dgm:pt>
    <dgm:pt modelId="{7F5359DC-CE19-4313-A273-A9F71B41186B}" type="pres">
      <dgm:prSet presAssocID="{D7F3CA62-3240-4386-9FE9-4B857EA25710}" presName="rootComposite1" presStyleCnt="0"/>
      <dgm:spPr/>
    </dgm:pt>
    <dgm:pt modelId="{B3E35377-3712-4A1B-A884-B60A584EA619}" type="pres">
      <dgm:prSet presAssocID="{D7F3CA62-3240-4386-9FE9-4B857EA25710}" presName="rootText1" presStyleLbl="node0" presStyleIdx="1" presStyleCnt="3" custScaleX="363273" custScaleY="485287" custLinFactNeighborX="-27503" custLinFactNeighborY="7154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B62BBAB-7AA4-4246-8804-8C6CCC8DDB58}" type="pres">
      <dgm:prSet presAssocID="{D7F3CA62-3240-4386-9FE9-4B857EA257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40C4D5-1951-4407-941B-2C97F6898EFF}" type="pres">
      <dgm:prSet presAssocID="{D7F3CA62-3240-4386-9FE9-4B857EA25710}" presName="hierChild2" presStyleCnt="0"/>
      <dgm:spPr/>
    </dgm:pt>
    <dgm:pt modelId="{4D93DF5E-526B-4717-9183-93B2050740B6}" type="pres">
      <dgm:prSet presAssocID="{D7F3CA62-3240-4386-9FE9-4B857EA25710}" presName="hierChild3" presStyleCnt="0"/>
      <dgm:spPr/>
    </dgm:pt>
    <dgm:pt modelId="{0ACCDAF3-394D-4780-A269-A7DFD6571E7C}" type="pres">
      <dgm:prSet presAssocID="{36646E02-E6B2-459D-94C0-C11EACEEBCBA}" presName="hierRoot1" presStyleCnt="0">
        <dgm:presLayoutVars>
          <dgm:hierBranch val="init"/>
        </dgm:presLayoutVars>
      </dgm:prSet>
      <dgm:spPr/>
    </dgm:pt>
    <dgm:pt modelId="{5A7C1492-AC4F-4416-8FAE-4D4E38870E01}" type="pres">
      <dgm:prSet presAssocID="{36646E02-E6B2-459D-94C0-C11EACEEBCBA}" presName="rootComposite1" presStyleCnt="0"/>
      <dgm:spPr/>
    </dgm:pt>
    <dgm:pt modelId="{80BD2904-FE51-40C5-B54D-D24C4EF7460B}" type="pres">
      <dgm:prSet presAssocID="{36646E02-E6B2-459D-94C0-C11EACEEBCBA}" presName="rootText1" presStyleLbl="node0" presStyleIdx="2" presStyleCnt="3" custScaleX="363273" custScaleY="485287" custLinFactX="-200000" custLinFactY="400000" custLinFactNeighborX="-211776" custLinFactNeighborY="44662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D285D2F-8812-44E0-9553-AEF8CF7AC85C}" type="pres">
      <dgm:prSet presAssocID="{36646E02-E6B2-459D-94C0-C11EACEEBCB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52221B6-EC2A-4846-856F-03D4369F3EBF}" type="pres">
      <dgm:prSet presAssocID="{36646E02-E6B2-459D-94C0-C11EACEEBCBA}" presName="hierChild2" presStyleCnt="0"/>
      <dgm:spPr/>
    </dgm:pt>
    <dgm:pt modelId="{92BC769A-5E70-431B-A5C2-E309A0AF46AF}" type="pres">
      <dgm:prSet presAssocID="{36646E02-E6B2-459D-94C0-C11EACEEBCBA}" presName="hierChild3" presStyleCnt="0"/>
      <dgm:spPr/>
    </dgm:pt>
  </dgm:ptLst>
  <dgm:cxnLst>
    <dgm:cxn modelId="{CB53AA18-EF33-46E0-B74E-FD7577DE606A}" srcId="{FB3DF14D-5245-4592-A8EF-4D1E28FD8778}" destId="{814D4CAD-5CF5-42B1-A738-D74DFEA5FFB4}" srcOrd="0" destOrd="0" parTransId="{369588E7-4B72-4BF9-8E63-538B3264C535}" sibTransId="{0FA2209E-531C-4D7A-9C76-754A151A5DE0}"/>
    <dgm:cxn modelId="{5B043A1B-62AD-4A5D-9561-C5AE5C02B0F0}" srcId="{FB3DF14D-5245-4592-A8EF-4D1E28FD8778}" destId="{36646E02-E6B2-459D-94C0-C11EACEEBCBA}" srcOrd="2" destOrd="0" parTransId="{25463917-2801-4C56-B9EE-32D1D9DEE2D1}" sibTransId="{587492F8-60CF-4C52-93DF-C54030C30EDA}"/>
    <dgm:cxn modelId="{BEA61047-0FE6-48AA-B7FA-504DCD8DEC80}" type="presOf" srcId="{814D4CAD-5CF5-42B1-A738-D74DFEA5FFB4}" destId="{8E79C9C7-A4D0-47C2-AE50-367BAF0D053F}" srcOrd="1" destOrd="0" presId="urn:microsoft.com/office/officeart/2005/8/layout/orgChart1"/>
    <dgm:cxn modelId="{A05A2A6B-A263-4382-94AF-5B535682651E}" type="presOf" srcId="{FB3DF14D-5245-4592-A8EF-4D1E28FD8778}" destId="{A4EFF082-E379-4340-BDC0-C0275355A235}" srcOrd="0" destOrd="0" presId="urn:microsoft.com/office/officeart/2005/8/layout/orgChart1"/>
    <dgm:cxn modelId="{56945ED2-C607-47D1-AB4B-2646B156815F}" type="presOf" srcId="{36646E02-E6B2-459D-94C0-C11EACEEBCBA}" destId="{80BD2904-FE51-40C5-B54D-D24C4EF7460B}" srcOrd="0" destOrd="0" presId="urn:microsoft.com/office/officeart/2005/8/layout/orgChart1"/>
    <dgm:cxn modelId="{53863694-155C-4AA7-99BF-C788EBE075C7}" type="presOf" srcId="{D7F3CA62-3240-4386-9FE9-4B857EA25710}" destId="{DB62BBAB-7AA4-4246-8804-8C6CCC8DDB58}" srcOrd="1" destOrd="0" presId="urn:microsoft.com/office/officeart/2005/8/layout/orgChart1"/>
    <dgm:cxn modelId="{D6E95336-8EB2-4548-A1BB-35E655AFF10F}" srcId="{FB3DF14D-5245-4592-A8EF-4D1E28FD8778}" destId="{D7F3CA62-3240-4386-9FE9-4B857EA25710}" srcOrd="1" destOrd="0" parTransId="{2E1C9F86-A6C8-418F-94F0-C58620D6C1DD}" sibTransId="{DDF8F9A2-D452-4DE2-B824-1D85DFC6CC1F}"/>
    <dgm:cxn modelId="{8A32AE65-F4A2-4FBB-9CF0-8B522D21A432}" type="presOf" srcId="{36646E02-E6B2-459D-94C0-C11EACEEBCBA}" destId="{1D285D2F-8812-44E0-9553-AEF8CF7AC85C}" srcOrd="1" destOrd="0" presId="urn:microsoft.com/office/officeart/2005/8/layout/orgChart1"/>
    <dgm:cxn modelId="{C2E57575-4EDC-4B98-AC67-69B66F58F904}" type="presOf" srcId="{814D4CAD-5CF5-42B1-A738-D74DFEA5FFB4}" destId="{F3BF6CAD-12EC-45BA-B25E-DEA28EBDEA7A}" srcOrd="0" destOrd="0" presId="urn:microsoft.com/office/officeart/2005/8/layout/orgChart1"/>
    <dgm:cxn modelId="{3C7497BF-6E33-4895-88E7-DD5293AACA09}" type="presOf" srcId="{D7F3CA62-3240-4386-9FE9-4B857EA25710}" destId="{B3E35377-3712-4A1B-A884-B60A584EA619}" srcOrd="0" destOrd="0" presId="urn:microsoft.com/office/officeart/2005/8/layout/orgChart1"/>
    <dgm:cxn modelId="{3803655B-590A-40BC-AFE6-2365F381EA12}" type="presParOf" srcId="{A4EFF082-E379-4340-BDC0-C0275355A235}" destId="{F2B801B7-2AF2-498C-8CCD-32CF3F482356}" srcOrd="0" destOrd="0" presId="urn:microsoft.com/office/officeart/2005/8/layout/orgChart1"/>
    <dgm:cxn modelId="{AD1F49A0-7452-423C-AEE7-417E5331BE4F}" type="presParOf" srcId="{F2B801B7-2AF2-498C-8CCD-32CF3F482356}" destId="{A8AFE020-9282-4C1E-8C8E-1FA5E11016EE}" srcOrd="0" destOrd="0" presId="urn:microsoft.com/office/officeart/2005/8/layout/orgChart1"/>
    <dgm:cxn modelId="{32C56924-F4FF-4A4E-A51A-5C1F42826832}" type="presParOf" srcId="{A8AFE020-9282-4C1E-8C8E-1FA5E11016EE}" destId="{F3BF6CAD-12EC-45BA-B25E-DEA28EBDEA7A}" srcOrd="0" destOrd="0" presId="urn:microsoft.com/office/officeart/2005/8/layout/orgChart1"/>
    <dgm:cxn modelId="{6AAD8965-DBCE-49E6-A1AF-0CE3787D18D7}" type="presParOf" srcId="{A8AFE020-9282-4C1E-8C8E-1FA5E11016EE}" destId="{8E79C9C7-A4D0-47C2-AE50-367BAF0D053F}" srcOrd="1" destOrd="0" presId="urn:microsoft.com/office/officeart/2005/8/layout/orgChart1"/>
    <dgm:cxn modelId="{BF217FEF-29D0-4D04-B0AF-BF95718A0C77}" type="presParOf" srcId="{F2B801B7-2AF2-498C-8CCD-32CF3F482356}" destId="{0037A5B5-700E-409B-9966-687C7D60823C}" srcOrd="1" destOrd="0" presId="urn:microsoft.com/office/officeart/2005/8/layout/orgChart1"/>
    <dgm:cxn modelId="{BFDB3778-612B-44C0-A7A8-1B9D9F09BFFE}" type="presParOf" srcId="{F2B801B7-2AF2-498C-8CCD-32CF3F482356}" destId="{5875A817-D721-4C08-B9AF-A2DB43FF7128}" srcOrd="2" destOrd="0" presId="urn:microsoft.com/office/officeart/2005/8/layout/orgChart1"/>
    <dgm:cxn modelId="{25CBC0EF-A7B7-4628-A46D-DFC3978EFF4D}" type="presParOf" srcId="{A4EFF082-E379-4340-BDC0-C0275355A235}" destId="{748E5DD2-337E-44E3-9C33-36949CFCEC3A}" srcOrd="1" destOrd="0" presId="urn:microsoft.com/office/officeart/2005/8/layout/orgChart1"/>
    <dgm:cxn modelId="{A9C2F619-2A0A-4CD9-85A4-1311F3280C5E}" type="presParOf" srcId="{748E5DD2-337E-44E3-9C33-36949CFCEC3A}" destId="{7F5359DC-CE19-4313-A273-A9F71B41186B}" srcOrd="0" destOrd="0" presId="urn:microsoft.com/office/officeart/2005/8/layout/orgChart1"/>
    <dgm:cxn modelId="{97645AC6-97B0-430B-BC69-6208DE5D4AD9}" type="presParOf" srcId="{7F5359DC-CE19-4313-A273-A9F71B41186B}" destId="{B3E35377-3712-4A1B-A884-B60A584EA619}" srcOrd="0" destOrd="0" presId="urn:microsoft.com/office/officeart/2005/8/layout/orgChart1"/>
    <dgm:cxn modelId="{07D34226-79B7-4E63-BAB3-10D6982D0DCC}" type="presParOf" srcId="{7F5359DC-CE19-4313-A273-A9F71B41186B}" destId="{DB62BBAB-7AA4-4246-8804-8C6CCC8DDB58}" srcOrd="1" destOrd="0" presId="urn:microsoft.com/office/officeart/2005/8/layout/orgChart1"/>
    <dgm:cxn modelId="{3A559F05-0F31-4D8A-8C37-0C4CD195911F}" type="presParOf" srcId="{748E5DD2-337E-44E3-9C33-36949CFCEC3A}" destId="{F240C4D5-1951-4407-941B-2C97F6898EFF}" srcOrd="1" destOrd="0" presId="urn:microsoft.com/office/officeart/2005/8/layout/orgChart1"/>
    <dgm:cxn modelId="{5968AC2F-E450-4BA9-B743-A4F037213CE0}" type="presParOf" srcId="{748E5DD2-337E-44E3-9C33-36949CFCEC3A}" destId="{4D93DF5E-526B-4717-9183-93B2050740B6}" srcOrd="2" destOrd="0" presId="urn:microsoft.com/office/officeart/2005/8/layout/orgChart1"/>
    <dgm:cxn modelId="{D3712C5D-3213-4B19-81F1-3B0ACD64E71D}" type="presParOf" srcId="{A4EFF082-E379-4340-BDC0-C0275355A235}" destId="{0ACCDAF3-394D-4780-A269-A7DFD6571E7C}" srcOrd="2" destOrd="0" presId="urn:microsoft.com/office/officeart/2005/8/layout/orgChart1"/>
    <dgm:cxn modelId="{8445D5AF-8C1D-4880-86E6-66B944D7E56A}" type="presParOf" srcId="{0ACCDAF3-394D-4780-A269-A7DFD6571E7C}" destId="{5A7C1492-AC4F-4416-8FAE-4D4E38870E01}" srcOrd="0" destOrd="0" presId="urn:microsoft.com/office/officeart/2005/8/layout/orgChart1"/>
    <dgm:cxn modelId="{8A4C9ED5-C4DB-43A2-A34B-9FD9EFFAD68E}" type="presParOf" srcId="{5A7C1492-AC4F-4416-8FAE-4D4E38870E01}" destId="{80BD2904-FE51-40C5-B54D-D24C4EF7460B}" srcOrd="0" destOrd="0" presId="urn:microsoft.com/office/officeart/2005/8/layout/orgChart1"/>
    <dgm:cxn modelId="{AD77AD69-B910-49F2-8E5F-5001CBAD5347}" type="presParOf" srcId="{5A7C1492-AC4F-4416-8FAE-4D4E38870E01}" destId="{1D285D2F-8812-44E0-9553-AEF8CF7AC85C}" srcOrd="1" destOrd="0" presId="urn:microsoft.com/office/officeart/2005/8/layout/orgChart1"/>
    <dgm:cxn modelId="{FF60BB4A-6913-4610-AA5C-6F1F205423CD}" type="presParOf" srcId="{0ACCDAF3-394D-4780-A269-A7DFD6571E7C}" destId="{152221B6-EC2A-4846-856F-03D4369F3EBF}" srcOrd="1" destOrd="0" presId="urn:microsoft.com/office/officeart/2005/8/layout/orgChart1"/>
    <dgm:cxn modelId="{16370569-DED5-49D7-87C2-A52C09D0168D}" type="presParOf" srcId="{0ACCDAF3-394D-4780-A269-A7DFD6571E7C}" destId="{92BC769A-5E70-431B-A5C2-E309A0AF46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7879D-0DC0-475B-B716-D9AEE7791887}">
      <dsp:nvSpPr>
        <dsp:cNvPr id="0" name=""/>
        <dsp:cNvSpPr/>
      </dsp:nvSpPr>
      <dsp:spPr>
        <a:xfrm rot="5400000">
          <a:off x="-131168" y="541085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541085"/>
        <a:ext cx="874457" cy="612120"/>
      </dsp:txXfrm>
    </dsp:sp>
    <dsp:sp modelId="{44B1B9E5-39DD-460D-9B2C-6167918A3745}">
      <dsp:nvSpPr>
        <dsp:cNvPr id="0" name=""/>
        <dsp:cNvSpPr/>
      </dsp:nvSpPr>
      <dsp:spPr>
        <a:xfrm rot="5400000">
          <a:off x="2114120" y="-1502000"/>
          <a:ext cx="872038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114120" y="-1502000"/>
        <a:ext cx="872038" cy="3876039"/>
      </dsp:txXfrm>
    </dsp:sp>
    <dsp:sp modelId="{542DC0D7-31C2-42EA-BB4C-DEF180C2638D}">
      <dsp:nvSpPr>
        <dsp:cNvPr id="0" name=""/>
        <dsp:cNvSpPr/>
      </dsp:nvSpPr>
      <dsp:spPr>
        <a:xfrm rot="5400000">
          <a:off x="-131168" y="1321303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1321303"/>
        <a:ext cx="874457" cy="612120"/>
      </dsp:txXfrm>
    </dsp:sp>
    <dsp:sp modelId="{3CE3794C-583D-49EB-B0F4-0FF5349DB8CB}">
      <dsp:nvSpPr>
        <dsp:cNvPr id="0" name=""/>
        <dsp:cNvSpPr/>
      </dsp:nvSpPr>
      <dsp:spPr>
        <a:xfrm rot="5400000">
          <a:off x="2265941" y="-575825"/>
          <a:ext cx="568397" cy="3876039"/>
        </a:xfrm>
        <a:prstGeom prst="round2SameRect">
          <a:avLst/>
        </a:prstGeom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265941" y="-575825"/>
        <a:ext cx="568397" cy="3876039"/>
      </dsp:txXfrm>
    </dsp:sp>
    <dsp:sp modelId="{50440816-1297-4B11-998C-952D8F66690F}">
      <dsp:nvSpPr>
        <dsp:cNvPr id="0" name=""/>
        <dsp:cNvSpPr/>
      </dsp:nvSpPr>
      <dsp:spPr>
        <a:xfrm rot="5400000">
          <a:off x="-131168" y="2559841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2559841"/>
        <a:ext cx="874457" cy="612120"/>
      </dsp:txXfrm>
    </dsp:sp>
    <dsp:sp modelId="{5944F2BA-1CEC-49B4-BFA1-637D5130134C}">
      <dsp:nvSpPr>
        <dsp:cNvPr id="0" name=""/>
        <dsp:cNvSpPr/>
      </dsp:nvSpPr>
      <dsp:spPr>
        <a:xfrm rot="5400000">
          <a:off x="1801779" y="561646"/>
          <a:ext cx="1496720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801779" y="561646"/>
        <a:ext cx="1496720" cy="3876039"/>
      </dsp:txXfrm>
    </dsp:sp>
    <dsp:sp modelId="{5E92A6C3-3BB5-4A4C-9D7B-8A92A09812C5}">
      <dsp:nvSpPr>
        <dsp:cNvPr id="0" name=""/>
        <dsp:cNvSpPr/>
      </dsp:nvSpPr>
      <dsp:spPr>
        <a:xfrm rot="5400000">
          <a:off x="-131168" y="3673144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3673144"/>
        <a:ext cx="874457" cy="612120"/>
      </dsp:txXfrm>
    </dsp:sp>
    <dsp:sp modelId="{5F940DFC-CC3C-446E-82E7-038E697B21A6}">
      <dsp:nvSpPr>
        <dsp:cNvPr id="0" name=""/>
        <dsp:cNvSpPr/>
      </dsp:nvSpPr>
      <dsp:spPr>
        <a:xfrm rot="5400000">
          <a:off x="2085117" y="1888154"/>
          <a:ext cx="930045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085117" y="1888154"/>
        <a:ext cx="930045" cy="38760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6EA484-5669-4013-85EB-DA3C299C36A9}">
      <dsp:nvSpPr>
        <dsp:cNvPr id="0" name=""/>
        <dsp:cNvSpPr/>
      </dsp:nvSpPr>
      <dsp:spPr>
        <a:xfrm>
          <a:off x="432039" y="0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039" y="0"/>
        <a:ext cx="2600388" cy="1296144"/>
      </dsp:txXfrm>
    </dsp:sp>
    <dsp:sp modelId="{BC2BCF26-80B2-4903-ABF9-72785541179D}">
      <dsp:nvSpPr>
        <dsp:cNvPr id="0" name=""/>
        <dsp:cNvSpPr/>
      </dsp:nvSpPr>
      <dsp:spPr>
        <a:xfrm rot="5470799">
          <a:off x="1469132" y="-36003"/>
          <a:ext cx="486157" cy="3312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70799">
        <a:off x="1469132" y="-36003"/>
        <a:ext cx="486157" cy="3312366"/>
      </dsp:txXfrm>
    </dsp:sp>
    <dsp:sp modelId="{6200D8D2-3854-4D25-BF56-60B5B8D7FAFF}">
      <dsp:nvSpPr>
        <dsp:cNvPr id="0" name=""/>
        <dsp:cNvSpPr/>
      </dsp:nvSpPr>
      <dsp:spPr>
        <a:xfrm>
          <a:off x="391993" y="1944215"/>
          <a:ext cx="2600388" cy="1296144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1993" y="1944215"/>
        <a:ext cx="2600388" cy="1296144"/>
      </dsp:txXfrm>
    </dsp:sp>
    <dsp:sp modelId="{55650287-F1CB-4840-B39A-F3D26DDAEFE4}">
      <dsp:nvSpPr>
        <dsp:cNvPr id="0" name=""/>
        <dsp:cNvSpPr/>
      </dsp:nvSpPr>
      <dsp:spPr>
        <a:xfrm rot="5400000">
          <a:off x="1449160" y="1872207"/>
          <a:ext cx="486054" cy="33843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00000">
        <a:off x="1449160" y="1872207"/>
        <a:ext cx="486054" cy="3384376"/>
      </dsp:txXfrm>
    </dsp:sp>
    <dsp:sp modelId="{E8840CDC-23DD-43C5-A607-58D8C1DE46CB}">
      <dsp:nvSpPr>
        <dsp:cNvPr id="0" name=""/>
        <dsp:cNvSpPr/>
      </dsp:nvSpPr>
      <dsp:spPr>
        <a:xfrm>
          <a:off x="391993" y="3888432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1993" y="3888432"/>
        <a:ext cx="2600388" cy="12961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BF6CAD-12EC-45BA-B25E-DEA28EBDEA7A}">
      <dsp:nvSpPr>
        <dsp:cNvPr id="0" name=""/>
        <dsp:cNvSpPr/>
      </dsp:nvSpPr>
      <dsp:spPr>
        <a:xfrm>
          <a:off x="1259633" y="720080"/>
          <a:ext cx="1282479" cy="10007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531,5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102,7 % к 2018 г.</a:t>
          </a:r>
        </a:p>
      </dsp:txBody>
      <dsp:txXfrm>
        <a:off x="1259633" y="720080"/>
        <a:ext cx="1282479" cy="1000764"/>
      </dsp:txXfrm>
    </dsp:sp>
    <dsp:sp modelId="{B3E35377-3712-4A1B-A884-B60A584EA619}">
      <dsp:nvSpPr>
        <dsp:cNvPr id="0" name=""/>
        <dsp:cNvSpPr/>
      </dsp:nvSpPr>
      <dsp:spPr>
        <a:xfrm>
          <a:off x="1259633" y="2304256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542,4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107,7 % к 2018 г.</a:t>
          </a:r>
        </a:p>
      </dsp:txBody>
      <dsp:txXfrm>
        <a:off x="1259633" y="2304256"/>
        <a:ext cx="1282479" cy="856615"/>
      </dsp:txXfrm>
    </dsp:sp>
    <dsp:sp modelId="{80BD2904-FE51-40C5-B54D-D24C4EF7460B}">
      <dsp:nvSpPr>
        <dsp:cNvPr id="0" name=""/>
        <dsp:cNvSpPr/>
      </dsp:nvSpPr>
      <dsp:spPr>
        <a:xfrm>
          <a:off x="1259633" y="3672407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Дефицит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10 млн.880,1 тыс. руб.</a:t>
          </a:r>
        </a:p>
      </dsp:txBody>
      <dsp:txXfrm>
        <a:off x="1259633" y="3672407"/>
        <a:ext cx="1282479" cy="856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0.12852</cdr:x>
      <cdr:y>0.6657</cdr:y>
    </cdr:from>
    <cdr:to>
      <cdr:x>0.14459</cdr:x>
      <cdr:y>0.6899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52128" y="3960440"/>
          <a:ext cx="144061" cy="14397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0.10442</cdr:x>
      <cdr:y>0.48415</cdr:y>
    </cdr:from>
    <cdr:to>
      <cdr:x>0.12049</cdr:x>
      <cdr:y>0.50835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936104" y="2880320"/>
          <a:ext cx="144061" cy="1439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0.87554</cdr:x>
      <cdr:y>0.12104</cdr:y>
    </cdr:from>
    <cdr:to>
      <cdr:x>0.89161</cdr:x>
      <cdr:y>0.14525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848872" y="720080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0.23294</cdr:x>
      <cdr:y>0.04841</cdr:y>
    </cdr:from>
    <cdr:to>
      <cdr:x>0.249</cdr:x>
      <cdr:y>0.07262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088232" y="288032"/>
          <a:ext cx="14397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0.10442</cdr:x>
      <cdr:y>0.37521</cdr:y>
    </cdr:from>
    <cdr:to>
      <cdr:x>0.12049</cdr:x>
      <cdr:y>0.39942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936104" y="2232248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2AFA56-E6D1-4C87-ACEB-AA2FE1EF84E8}" type="datetimeFigureOut">
              <a:rPr lang="ru-RU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555E56-89AF-4205-9C61-7F0E5264F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135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1895B-27CC-403B-B31A-D974092F01CB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674E8-BFD5-4BB7-86F3-0743A712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B0EAE-0CF8-4B69-B551-F5A3B47B16CC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4CED-1D19-48DA-A7FD-FFC4B5A9B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B6765-4A78-4D98-92FA-32EEC71A0E54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59BA-6E0E-46D5-9654-E9A7EA8FB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B11F-1711-4431-8745-DCD858AECEF1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1934-9B9E-4B22-86C5-ACF8B176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11DB-FC3D-4D2B-B1D3-1B31E33FAA0A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39BB7-F9C4-41E6-9D85-1893D6F33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5D530-D69E-4BD5-8EC2-9D417A7B6CBC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1D57C-79A6-4737-8B21-69E899CBD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68F82-FB60-49F1-97AB-F2A0DC17DEA4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AE98-AAC6-4E6F-8938-A3D5FC128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A10C-45F9-4A3A-8F93-244F5E590DA5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36FB-A37A-4EE3-BC3C-636EFD642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CB7E-DD7C-4488-AF04-6D55E4B84E06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B81C-21BD-455C-8006-02D442CAD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C323-98D8-46C4-AA32-291A5FA118B6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2905-78B9-4E82-8F91-94E42EAB9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FBC8-A6CC-4DDE-B41A-9D5AAE003D74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1FE-3B3B-4F13-95E8-125956FB9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9EF57"/>
            </a:gs>
            <a:gs pos="50000">
              <a:srgbClr val="81F272"/>
            </a:gs>
            <a:gs pos="100000">
              <a:srgbClr val="AAF6A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3F0F7-054B-4B3F-A849-A6FD240CABC1}" type="datetime1">
              <a:rPr lang="ru-RU" smtClean="0"/>
              <a:pPr>
                <a:defRPr/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9AA11-684E-49EB-8CDD-50339F518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6" r:id="rId2"/>
    <p:sldLayoutId id="2147484095" r:id="rId3"/>
    <p:sldLayoutId id="2147484094" r:id="rId4"/>
    <p:sldLayoutId id="2147484093" r:id="rId5"/>
    <p:sldLayoutId id="2147484092" r:id="rId6"/>
    <p:sldLayoutId id="2147484091" r:id="rId7"/>
    <p:sldLayoutId id="2147484090" r:id="rId8"/>
    <p:sldLayoutId id="2147484089" r:id="rId9"/>
    <p:sldLayoutId id="2147484088" r:id="rId10"/>
    <p:sldLayoutId id="214748408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oleObject" Target="../embeddings/_____Microsoft_Office_Excel_97-20031.xls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420888"/>
            <a:ext cx="8064896" cy="201622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endParaRPr lang="ru-RU" sz="38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eaLnBrk="0" hangingPunct="0">
              <a:defRPr/>
            </a:pPr>
            <a:endParaRPr lang="ru-RU" sz="2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ru-RU" sz="39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«БЮДЖЕТ ДЛЯ ГРАЖДАН»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11760" y="5805264"/>
            <a:ext cx="5112568" cy="432048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р.п. АЛЕКСАНДРО-НЕВСКИЙ  </a:t>
            </a:r>
            <a:r>
              <a:rPr lang="ru-RU" sz="2200" b="1" cap="all" dirty="0" smtClean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2020 </a:t>
            </a:r>
            <a:r>
              <a:rPr lang="ru-RU" sz="2200" b="1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</a:p>
        </p:txBody>
      </p:sp>
      <p:pic>
        <p:nvPicPr>
          <p:cNvPr id="1433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692150"/>
            <a:ext cx="12969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713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9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Системный подход к повышению эффективности бюджетных расходов позволит обеспечить снижение расходов бюджета муниципального образования, включая расходы 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содержание органов местного самоуправления, за счет снижения неэффективных затрат бюджета при безусловном выполнении социальных обязательств;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3) осуществление перехода на принцип планирования и исполнения бюджета муниципального образования на основе муниципальных программ, начиная с 2016 года. 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решения указанной задачи главным распорядителям средств бюджета муниципального образования необходимо: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отражать в муниципальных программах показатели документов стратегического планирования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их целевые значения, обеспечивая этим полное соответствие муниципальных программ приоритетам государственной политики;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осуществлять на постоянной основе анализ эффективности бюджетных расходов и достижения конечного результата в разрезе основных мероприятий муниципальных программ;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вырабатывать согласованную позицию по корректировке муниципальных программ и перераспределению объемов финансирования на реализацию отдельных мероприятий в пользу тех мероприятий, которые отвечают критериям наибольшей эффективности и обеспечивают ускоренное социально-экономическое развитие района;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вносить предложения по новым объектам только при наличии в муниципальной программе ресурсов, достаточных для содержания действующих и вводимых объектов;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продолжить практику взаимодействия с региональными органами исполнительной власти по привлечению средств областного бюджета на условиях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строительства, реконструкции, капитального ремонта объектов муниципальной собственности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Александро-Невского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района, в первую очередь социально значимых;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4) повышение эффективности оказания муниципальных услуг (выполнения работ).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рамках решения указанной задачи будет продолжена работа по созданию стимулов для более рационального и экономного использования бюджетных средств, включая реализацию следующих мероприятий: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продолжение оптимизации структуры бюджетной сети;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завершение работы по формированию нормативных затрат на оказание муниципальных услуг на основе общих требований к определению нормативных затрат на оказание муниципальных услуг;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5) комплексный подход к управлению бюджетной устойчивостью: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проведение согласованной политики по поддержанию сбалансированности бюджета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повышению его способности справляться с временными макроэкономическими колебаниями;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гибкости в структуре расходов и запаса прочности бюджета;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6) ограничение дефицита бюджета муниципального образования и снижение уровня муниципального долга за счет: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реализации плана мероприятий по повышению поступлений налоговых и неналоговых доходов, а также по сокращению недоимки бюджетов бюджетной системы Российской Федерации на 2020 год и  на плановый период  2021 и 2022 годы;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направления дополнительных поступлений по доходам на снижение объема бюджетного дефицита, а не на увеличение расходных обязательств бюджета муниципального образования;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7) развитие внутреннего муниципального финансового контроля, внутреннего финансового контроля и внутреннего финансового аудита при осуществлении бюджетного процесса, включая смещение акцента с контроля за финансовыми потоками на контроль за результатами, которые приносит их использование.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8) обеспечение прозрачности и открытости муниципальных финансов, повышение доступности и понятности информации о бюджете путем регулярной публикации брошюры «Бюджета для граждан» к решению о бюджете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на очередной финансовый год и плановый период.</a:t>
            </a:r>
          </a:p>
          <a:p>
            <a:pPr lvl="0" indent="450850" algn="just" eaLnBrk="0" hangingPunct="0"/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260350"/>
            <a:ext cx="7920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u="sng" dirty="0">
                <a:solidFill>
                  <a:srgbClr val="FF0000"/>
                </a:solidFill>
                <a:latin typeface="+mn-lt"/>
              </a:rPr>
              <a:t>Доходы бюджета</a:t>
            </a:r>
            <a:r>
              <a:rPr lang="ru-RU" altLang="ru-RU" u="sng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altLang="ru-RU" dirty="0">
                <a:latin typeface="Monotype Corsiva" pitchFamily="66" charset="0"/>
              </a:rPr>
              <a:t>– </a:t>
            </a:r>
            <a:r>
              <a:rPr lang="ru-RU" altLang="ru-RU" dirty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3059113" y="2060575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 на доходы физи-</a:t>
            </a:r>
          </a:p>
          <a:p>
            <a:r>
              <a:rPr lang="ru-RU" altLang="ru-RU" sz="1500" b="1">
                <a:latin typeface="Times New Roman" pitchFamily="18" charset="0"/>
              </a:rPr>
              <a:t>ческих лиц;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>
                <a:latin typeface="Times New Roman" pitchFamily="18" charset="0"/>
              </a:rPr>
              <a:t>- и др.</a:t>
            </a: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778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8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 дру-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гих пошлин и сборов, установ-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>
                <a:solidFill>
                  <a:srgbClr val="000099"/>
                </a:solidFill>
              </a:rPr>
              <a:t> </a:t>
            </a:r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зако-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нодательством, а  также штра-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фов за нарушение законода-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тельства,например: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продажи материаль-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ных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/>
              <a:t> 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8441" name="AutoShape 13"/>
          <p:cNvSpPr>
            <a:spLocks noChangeArrowheads="1"/>
          </p:cNvSpPr>
          <p:nvPr/>
        </p:nvSpPr>
        <p:spPr bwMode="auto">
          <a:xfrm rot="3420688" flipH="1">
            <a:off x="2589212" y="1444626"/>
            <a:ext cx="174625" cy="800100"/>
          </a:xfrm>
          <a:prstGeom prst="downArrow">
            <a:avLst>
              <a:gd name="adj1" fmla="val 50000"/>
              <a:gd name="adj2" fmla="val 1870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2" name="AutoShape 14"/>
          <p:cNvSpPr>
            <a:spLocks noChangeArrowheads="1"/>
          </p:cNvSpPr>
          <p:nvPr/>
        </p:nvSpPr>
        <p:spPr bwMode="auto">
          <a:xfrm rot="-3434861">
            <a:off x="6281738" y="1481138"/>
            <a:ext cx="200025" cy="739775"/>
          </a:xfrm>
          <a:prstGeom prst="downArrow">
            <a:avLst>
              <a:gd name="adj1" fmla="val 50000"/>
              <a:gd name="adj2" fmla="val 1585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3" name="AutoShape 16"/>
          <p:cNvSpPr>
            <a:spLocks noChangeArrowheads="1"/>
          </p:cNvSpPr>
          <p:nvPr/>
        </p:nvSpPr>
        <p:spPr bwMode="auto">
          <a:xfrm>
            <a:off x="4427538" y="1700213"/>
            <a:ext cx="215900" cy="433387"/>
          </a:xfrm>
          <a:prstGeom prst="downArrow">
            <a:avLst>
              <a:gd name="adj1" fmla="val 50000"/>
              <a:gd name="adj2" fmla="val 10004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856662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000" b="1" dirty="0">
                <a:solidFill>
                  <a:srgbClr val="FF0000"/>
                </a:solidFill>
                <a:latin typeface="+mn-lt"/>
              </a:rPr>
              <a:t>Расходы бюджета по основным функциям</a:t>
            </a:r>
            <a:endParaRPr lang="ru-RU" sz="3000" dirty="0">
              <a:latin typeface="+mn-lt"/>
            </a:endParaRPr>
          </a:p>
        </p:txBody>
      </p:sp>
      <p:pic>
        <p:nvPicPr>
          <p:cNvPr id="19458" name="Picture 37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52562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8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692150"/>
            <a:ext cx="33639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45"/>
          <p:cNvSpPr>
            <a:spLocks noChangeArrowheads="1"/>
          </p:cNvSpPr>
          <p:nvPr/>
        </p:nvSpPr>
        <p:spPr bwMode="auto">
          <a:xfrm>
            <a:off x="179388" y="3284538"/>
            <a:ext cx="8785225" cy="72072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Каждый из разделов классификации имеет перечень подразделов, которые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отражают основные направления реализации соответствующей функции.</a:t>
            </a:r>
          </a:p>
          <a:p>
            <a:endParaRPr lang="ru-RU" altLang="ru-RU">
              <a:latin typeface="Georgia" pitchFamily="18" charset="0"/>
            </a:endParaRPr>
          </a:p>
        </p:txBody>
      </p:sp>
      <p:sp>
        <p:nvSpPr>
          <p:cNvPr id="19461" name="Rectangle 48"/>
          <p:cNvSpPr>
            <a:spLocks noChangeArrowheads="1"/>
          </p:cNvSpPr>
          <p:nvPr/>
        </p:nvSpPr>
        <p:spPr bwMode="auto">
          <a:xfrm>
            <a:off x="0" y="4149725"/>
            <a:ext cx="9144000" cy="20875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462" name="Text Box 47"/>
          <p:cNvSpPr txBox="1">
            <a:spLocks noChangeArrowheads="1"/>
          </p:cNvSpPr>
          <p:nvPr/>
        </p:nvSpPr>
        <p:spPr bwMode="auto">
          <a:xfrm>
            <a:off x="0" y="4221163"/>
            <a:ext cx="9144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 b="1">
                <a:latin typeface="Georgia" pitchFamily="18" charset="0"/>
              </a:rPr>
              <a:t>     Например, в составе раздела «Национальная экономика», в том числе, выделяются:</a:t>
            </a:r>
          </a:p>
        </p:txBody>
      </p:sp>
      <p:sp>
        <p:nvSpPr>
          <p:cNvPr id="9" name="Rectangle 41"/>
          <p:cNvSpPr txBox="1">
            <a:spLocks noChangeArrowheads="1"/>
          </p:cNvSpPr>
          <p:nvPr/>
        </p:nvSpPr>
        <p:spPr>
          <a:xfrm>
            <a:off x="0" y="4724400"/>
            <a:ext cx="4211638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Общеэкономические вопросы;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Сельское хозяйство и рыболовство;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Водное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Лесное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Транспорт;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1600" b="1" i="1">
              <a:latin typeface="Times New Roman" pitchFamily="18" charset="0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sz="1200">
                <a:latin typeface="Times New Roman" pitchFamily="18" charset="0"/>
                <a:cs typeface="+mn-cs"/>
              </a:rPr>
              <a:t>           </a:t>
            </a:r>
            <a:endParaRPr lang="ru-RU" altLang="ru-RU" sz="1200" dirty="0">
              <a:latin typeface="Times New Roman" pitchFamily="18" charset="0"/>
              <a:cs typeface="+mn-cs"/>
            </a:endParaRPr>
          </a:p>
        </p:txBody>
      </p:sp>
      <p:sp>
        <p:nvSpPr>
          <p:cNvPr id="10" name="Rectangle 46"/>
          <p:cNvSpPr txBox="1">
            <a:spLocks noChangeArrowheads="1"/>
          </p:cNvSpPr>
          <p:nvPr/>
        </p:nvSpPr>
        <p:spPr>
          <a:xfrm>
            <a:off x="4427538" y="4724400"/>
            <a:ext cx="4465637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Дорожное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Связь и информатика;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Прикладные научные исследования в области национальной экономики;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Другие вопросы в области национальной экономики.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sz="1000" b="1" dirty="0">
              <a:latin typeface="Times New Roman" pitchFamily="18" charset="0"/>
              <a:cs typeface="+mn-cs"/>
            </a:endParaRPr>
          </a:p>
        </p:txBody>
      </p:sp>
      <p:sp>
        <p:nvSpPr>
          <p:cNvPr id="19465" name="Прямоугольник 10"/>
          <p:cNvSpPr>
            <a:spLocks noChangeArrowheads="1"/>
          </p:cNvSpPr>
          <p:nvPr/>
        </p:nvSpPr>
        <p:spPr bwMode="auto">
          <a:xfrm>
            <a:off x="179388" y="6381750"/>
            <a:ext cx="89646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fontAlgn="ctr" hangingPunct="0">
              <a:buFont typeface="Wingdings" pitchFamily="2" charset="2"/>
              <a:buNone/>
            </a:pPr>
            <a:r>
              <a:rPr lang="ru-RU" altLang="ru-RU" sz="1400">
                <a:latin typeface="Times New Roman" pitchFamily="18" charset="0"/>
              </a:rPr>
              <a:t>*Полный перечень разделов и подразделов классификации расходов бюджетов приведен в статье 21 Бюджетного кодекса Российской Федерации</a:t>
            </a:r>
          </a:p>
        </p:txBody>
      </p:sp>
      <p:sp>
        <p:nvSpPr>
          <p:cNvPr id="19466" name="Прямоугольник 41"/>
          <p:cNvSpPr>
            <a:spLocks noChangeArrowheads="1"/>
          </p:cNvSpPr>
          <p:nvPr/>
        </p:nvSpPr>
        <p:spPr bwMode="auto">
          <a:xfrm>
            <a:off x="107950" y="2060575"/>
            <a:ext cx="107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7" name="Прямоугольник 42"/>
          <p:cNvSpPr>
            <a:spLocks noChangeArrowheads="1"/>
          </p:cNvSpPr>
          <p:nvPr/>
        </p:nvSpPr>
        <p:spPr bwMode="auto">
          <a:xfrm>
            <a:off x="611188" y="1484313"/>
            <a:ext cx="1236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</p:txBody>
      </p:sp>
      <p:sp>
        <p:nvSpPr>
          <p:cNvPr id="19468" name="Прямоугольник 43"/>
          <p:cNvSpPr>
            <a:spLocks noChangeArrowheads="1"/>
          </p:cNvSpPr>
          <p:nvPr/>
        </p:nvSpPr>
        <p:spPr bwMode="auto">
          <a:xfrm>
            <a:off x="1187450" y="1916113"/>
            <a:ext cx="1439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9" name="Прямоугольник 44"/>
          <p:cNvSpPr>
            <a:spLocks noChangeArrowheads="1"/>
          </p:cNvSpPr>
          <p:nvPr/>
        </p:nvSpPr>
        <p:spPr bwMode="auto">
          <a:xfrm>
            <a:off x="1908175" y="1484313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0" name="Прямоугольник 45"/>
          <p:cNvSpPr>
            <a:spLocks noChangeArrowheads="1"/>
          </p:cNvSpPr>
          <p:nvPr/>
        </p:nvSpPr>
        <p:spPr bwMode="auto">
          <a:xfrm>
            <a:off x="2700338" y="2133600"/>
            <a:ext cx="1346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19471" name="Прямоугольник 46"/>
          <p:cNvSpPr>
            <a:spLocks noChangeArrowheads="1"/>
          </p:cNvSpPr>
          <p:nvPr/>
        </p:nvSpPr>
        <p:spPr bwMode="auto">
          <a:xfrm>
            <a:off x="3348038" y="1484313"/>
            <a:ext cx="11525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</a:p>
        </p:txBody>
      </p:sp>
      <p:sp>
        <p:nvSpPr>
          <p:cNvPr id="19472" name="Прямоугольник 47"/>
          <p:cNvSpPr>
            <a:spLocks noChangeArrowheads="1"/>
          </p:cNvSpPr>
          <p:nvPr/>
        </p:nvSpPr>
        <p:spPr bwMode="auto">
          <a:xfrm>
            <a:off x="4140200" y="1916113"/>
            <a:ext cx="1117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3" name="Прямоугольник 48"/>
          <p:cNvSpPr>
            <a:spLocks noChangeArrowheads="1"/>
          </p:cNvSpPr>
          <p:nvPr/>
        </p:nvSpPr>
        <p:spPr bwMode="auto">
          <a:xfrm>
            <a:off x="4716463" y="148431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Культура,  кинематография</a:t>
            </a:r>
          </a:p>
        </p:txBody>
      </p:sp>
      <p:sp>
        <p:nvSpPr>
          <p:cNvPr id="19474" name="Прямоугольник 50"/>
          <p:cNvSpPr>
            <a:spLocks noChangeArrowheads="1"/>
          </p:cNvSpPr>
          <p:nvPr/>
        </p:nvSpPr>
        <p:spPr bwMode="auto">
          <a:xfrm>
            <a:off x="5580063" y="234950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5" name="Прямоугольник 51"/>
          <p:cNvSpPr>
            <a:spLocks noChangeArrowheads="1"/>
          </p:cNvSpPr>
          <p:nvPr/>
        </p:nvSpPr>
        <p:spPr bwMode="auto">
          <a:xfrm>
            <a:off x="6011863" y="1628775"/>
            <a:ext cx="9747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</p:txBody>
      </p:sp>
      <p:sp>
        <p:nvSpPr>
          <p:cNvPr id="19476" name="Прямоугольник 52"/>
          <p:cNvSpPr>
            <a:spLocks noChangeArrowheads="1"/>
          </p:cNvSpPr>
          <p:nvPr/>
        </p:nvSpPr>
        <p:spPr bwMode="auto">
          <a:xfrm>
            <a:off x="6659563" y="2276475"/>
            <a:ext cx="10953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</a:t>
            </a:r>
          </a:p>
        </p:txBody>
      </p:sp>
      <p:sp>
        <p:nvSpPr>
          <p:cNvPr id="19477" name="Прямоугольник 53"/>
          <p:cNvSpPr>
            <a:spLocks noChangeArrowheads="1"/>
          </p:cNvSpPr>
          <p:nvPr/>
        </p:nvSpPr>
        <p:spPr bwMode="auto">
          <a:xfrm>
            <a:off x="7235825" y="1484313"/>
            <a:ext cx="151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Обслуживание государственного и муниципального долга</a:t>
            </a:r>
          </a:p>
        </p:txBody>
      </p:sp>
      <p:sp>
        <p:nvSpPr>
          <p:cNvPr id="19478" name="Прямоугольник 54"/>
          <p:cNvSpPr>
            <a:spLocks noChangeArrowheads="1"/>
          </p:cNvSpPr>
          <p:nvPr/>
        </p:nvSpPr>
        <p:spPr bwMode="auto">
          <a:xfrm>
            <a:off x="7740650" y="2276475"/>
            <a:ext cx="14033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397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8351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203575" y="1412875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500563" y="1341438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867400" y="1341438"/>
            <a:ext cx="0" cy="935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6516688" y="1341438"/>
            <a:ext cx="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4" idx="2"/>
            <a:endCxn id="19476" idx="0"/>
          </p:cNvCxnSpPr>
          <p:nvPr/>
        </p:nvCxnSpPr>
        <p:spPr>
          <a:xfrm>
            <a:off x="7191375" y="1344613"/>
            <a:ext cx="15875" cy="931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812088" y="13414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8675688" y="1268413"/>
            <a:ext cx="0" cy="1081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219700" y="1268413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555875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87450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1008062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Муниципальные образования </a:t>
            </a:r>
          </a:p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Александро-Невского района</a:t>
            </a:r>
          </a:p>
        </p:txBody>
      </p:sp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79388" y="2205038"/>
            <a:ext cx="2736850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Александро-Невский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3132138" y="2205038"/>
            <a:ext cx="2735262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Александро-Невское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6011863" y="1844675"/>
            <a:ext cx="2951162" cy="4608513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Борисовское</a:t>
            </a: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</a:t>
            </a:r>
            <a:r>
              <a:rPr lang="ru-RU" altLang="ru-RU" sz="2000" dirty="0" smtClean="0">
                <a:latin typeface="Times New Roman" pitchFamily="18" charset="0"/>
              </a:rPr>
              <a:t>;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Нижнеякимецкое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Просеченское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поселение.</a:t>
            </a: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20485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284538"/>
            <a:ext cx="496887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2"/>
            <a:ext cx="8856662" cy="791815"/>
          </a:xfrm>
          <a:prstGeom prst="rect">
            <a:avLst/>
          </a:prstGeom>
          <a:effectLst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cap="all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                 ОСНОВНЫЕ </a:t>
            </a:r>
            <a:r>
              <a:rPr lang="ru-RU" sz="2400" b="1" cap="all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ХАРАКТЕРИСТИКИ районного 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за 2017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-</a:t>
            </a: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2019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гг.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2627313" y="1268413"/>
          <a:ext cx="6323012" cy="4329112"/>
        </p:xfrm>
        <a:graphic>
          <a:graphicData uri="http://schemas.openxmlformats.org/presentationml/2006/ole">
            <p:oleObj spid="_x0000_s154626" name="Worksheet" r:id="rId3" imgW="6324623" imgH="4324320" progId="Excel.Sheet.8">
              <p:embed/>
            </p:oleObj>
          </a:graphicData>
        </a:graphic>
      </p:graphicFrame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6929438" y="1000125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052736"/>
          <a:ext cx="3995936" cy="535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10800000">
            <a:off x="539750" y="2205038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-180181" y="2924969"/>
            <a:ext cx="143986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750" y="3644900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215900" y="4329113"/>
            <a:ext cx="1511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750" y="5084763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971601" y="1180650"/>
            <a:ext cx="194421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201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9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год</a:t>
            </a:r>
          </a:p>
        </p:txBody>
      </p:sp>
      <p:pic>
        <p:nvPicPr>
          <p:cNvPr id="1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68313" y="-28574"/>
            <a:ext cx="8353425" cy="3603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cap="none" dirty="0" smtClean="0">
                <a:solidFill>
                  <a:srgbClr val="C00000"/>
                </a:solidFill>
              </a:rPr>
              <a:t>ИСПОЛНЕНИЕ РАЙОННОГО БЮДЖЕТА  за 2019 год, тыс. рублей</a:t>
            </a:r>
          </a:p>
        </p:txBody>
      </p:sp>
      <p:sp>
        <p:nvSpPr>
          <p:cNvPr id="18436" name="Текст 2"/>
          <p:cNvSpPr>
            <a:spLocks noGrp="1"/>
          </p:cNvSpPr>
          <p:nvPr>
            <p:ph type="body" idx="1"/>
          </p:nvPr>
        </p:nvSpPr>
        <p:spPr>
          <a:xfrm>
            <a:off x="468313" y="620713"/>
            <a:ext cx="2590800" cy="381000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          Доходы бюджета:</a:t>
            </a:r>
          </a:p>
        </p:txBody>
      </p:sp>
      <p:sp>
        <p:nvSpPr>
          <p:cNvPr id="24580" name="Текст 2"/>
          <p:cNvSpPr txBox="1">
            <a:spLocks/>
          </p:cNvSpPr>
          <p:nvPr/>
        </p:nvSpPr>
        <p:spPr bwMode="auto">
          <a:xfrm>
            <a:off x="6372225" y="620713"/>
            <a:ext cx="23034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Calibri" pitchFamily="34" charset="0"/>
              </a:rPr>
              <a:t>Расходы бюджета:</a:t>
            </a:r>
          </a:p>
        </p:txBody>
      </p:sp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539750" y="1052513"/>
            <a:ext cx="2303463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dirty="0"/>
          </a:p>
          <a:p>
            <a:r>
              <a:rPr lang="ru-RU" sz="1300" dirty="0"/>
              <a:t>Налог на доходы физических лиц</a:t>
            </a:r>
          </a:p>
          <a:p>
            <a:r>
              <a:rPr lang="ru-RU" sz="1300" b="1" dirty="0" smtClean="0"/>
              <a:t>88605,2</a:t>
            </a:r>
          </a:p>
          <a:p>
            <a:r>
              <a:rPr lang="ru-RU" sz="1300" dirty="0" smtClean="0"/>
              <a:t>Акцизы</a:t>
            </a:r>
          </a:p>
          <a:p>
            <a:r>
              <a:rPr lang="ru-RU" sz="1300" b="1" dirty="0" smtClean="0"/>
              <a:t>6006,5</a:t>
            </a:r>
            <a:endParaRPr lang="ru-RU" sz="1300" b="1" dirty="0"/>
          </a:p>
          <a:p>
            <a:r>
              <a:rPr lang="ru-RU" sz="1300" dirty="0"/>
              <a:t>Налоги на совокупный доход</a:t>
            </a:r>
          </a:p>
          <a:p>
            <a:r>
              <a:rPr lang="ru-RU" sz="1300" b="1" dirty="0" smtClean="0"/>
              <a:t>6302,8</a:t>
            </a:r>
            <a:endParaRPr lang="ru-RU" sz="1300" b="1" dirty="0"/>
          </a:p>
          <a:p>
            <a:r>
              <a:rPr lang="ru-RU" sz="1300" dirty="0"/>
              <a:t>Налоги на имущество</a:t>
            </a:r>
          </a:p>
          <a:p>
            <a:r>
              <a:rPr lang="ru-RU" sz="1300" b="1" dirty="0" smtClean="0"/>
              <a:t>17648,5</a:t>
            </a:r>
            <a:endParaRPr lang="ru-RU" sz="1300" b="1" dirty="0"/>
          </a:p>
          <a:p>
            <a:r>
              <a:rPr lang="ru-RU" sz="1300" dirty="0"/>
              <a:t>Государственная пошлина</a:t>
            </a:r>
          </a:p>
          <a:p>
            <a:r>
              <a:rPr lang="ru-RU" sz="1300" b="1" dirty="0" smtClean="0"/>
              <a:t>476,9</a:t>
            </a:r>
            <a:endParaRPr lang="ru-RU" sz="1300" b="1" dirty="0"/>
          </a:p>
          <a:p>
            <a:r>
              <a:rPr lang="ru-RU" sz="1300" dirty="0"/>
              <a:t>Штрафные санкции</a:t>
            </a:r>
          </a:p>
          <a:p>
            <a:r>
              <a:rPr lang="ru-RU" sz="1300" b="1" dirty="0" smtClean="0"/>
              <a:t>526,4</a:t>
            </a:r>
          </a:p>
          <a:p>
            <a:r>
              <a:rPr lang="ru-RU" sz="1300" dirty="0" smtClean="0"/>
              <a:t>Неналоговые доходы</a:t>
            </a:r>
          </a:p>
          <a:p>
            <a:r>
              <a:rPr lang="ru-RU" sz="1300" b="1" dirty="0" smtClean="0"/>
              <a:t>21518,8</a:t>
            </a:r>
            <a:endParaRPr lang="ru-RU" sz="1300" b="1" dirty="0"/>
          </a:p>
          <a:p>
            <a:r>
              <a:rPr lang="ru-RU" sz="1300" dirty="0"/>
              <a:t>Финансовая помощь из областного бюджета</a:t>
            </a:r>
          </a:p>
          <a:p>
            <a:r>
              <a:rPr lang="ru-RU" sz="1300" b="1" dirty="0" smtClean="0"/>
              <a:t>390392,2</a:t>
            </a:r>
            <a:endParaRPr lang="ru-RU" sz="1400" b="1" dirty="0"/>
          </a:p>
        </p:txBody>
      </p:sp>
      <p:sp>
        <p:nvSpPr>
          <p:cNvPr id="24582" name="TextBox 12"/>
          <p:cNvSpPr txBox="1">
            <a:spLocks noChangeArrowheads="1"/>
          </p:cNvSpPr>
          <p:nvPr/>
        </p:nvSpPr>
        <p:spPr bwMode="auto">
          <a:xfrm>
            <a:off x="6372225" y="981075"/>
            <a:ext cx="2771775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dirty="0"/>
              <a:t>Общегосударственные вопросы</a:t>
            </a:r>
          </a:p>
          <a:p>
            <a:r>
              <a:rPr lang="ru-RU" sz="1300" b="1" dirty="0" smtClean="0"/>
              <a:t>52162,7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Национальная безопасность и правоохранительная деятельность</a:t>
            </a:r>
          </a:p>
          <a:p>
            <a:r>
              <a:rPr lang="ru-RU" sz="1300" b="1" dirty="0" smtClean="0"/>
              <a:t>2337,3</a:t>
            </a:r>
            <a:endParaRPr lang="ru-RU" sz="1300" b="1" dirty="0"/>
          </a:p>
          <a:p>
            <a:endParaRPr lang="ru-RU" sz="800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69371,7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240990,6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Культура, кинематография</a:t>
            </a:r>
          </a:p>
          <a:p>
            <a:r>
              <a:rPr lang="ru-RU" sz="1300" b="1" dirty="0" smtClean="0"/>
              <a:t>89343,3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29390,4</a:t>
            </a:r>
          </a:p>
          <a:p>
            <a:r>
              <a:rPr lang="ru-RU" sz="1300" dirty="0" smtClean="0"/>
              <a:t>Жилищно-коммунальное </a:t>
            </a:r>
          </a:p>
          <a:p>
            <a:r>
              <a:rPr lang="ru-RU" sz="1300" dirty="0" smtClean="0"/>
              <a:t>хозяйство</a:t>
            </a:r>
          </a:p>
          <a:p>
            <a:r>
              <a:rPr lang="ru-RU" sz="1300" b="1" dirty="0" smtClean="0"/>
              <a:t>57621,6</a:t>
            </a:r>
          </a:p>
          <a:p>
            <a:r>
              <a:rPr lang="ru-RU" sz="1300" dirty="0" smtClean="0"/>
              <a:t>Другие </a:t>
            </a:r>
            <a:r>
              <a:rPr lang="ru-RU" sz="1300" dirty="0"/>
              <a:t>сферы</a:t>
            </a:r>
          </a:p>
          <a:p>
            <a:r>
              <a:rPr lang="ru-RU" sz="1300" b="1" dirty="0" smtClean="0"/>
              <a:t>1143,9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458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48643,7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49639,5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700338" y="126841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86" name="TextBox 30"/>
          <p:cNvSpPr txBox="1">
            <a:spLocks noChangeArrowheads="1"/>
          </p:cNvSpPr>
          <p:nvPr/>
        </p:nvSpPr>
        <p:spPr bwMode="auto">
          <a:xfrm>
            <a:off x="3708400" y="5934075"/>
            <a:ext cx="2303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Численность населения:</a:t>
            </a:r>
          </a:p>
          <a:p>
            <a:r>
              <a:rPr lang="ru-RU" dirty="0" smtClean="0"/>
              <a:t>10 926чел</a:t>
            </a:r>
            <a:r>
              <a:rPr lang="ru-RU" dirty="0"/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68313" y="6047827"/>
            <a:ext cx="2736304" cy="7099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0" name="TextBox 32"/>
          <p:cNvSpPr txBox="1">
            <a:spLocks noChangeArrowheads="1"/>
          </p:cNvSpPr>
          <p:nvPr/>
        </p:nvSpPr>
        <p:spPr bwMode="auto">
          <a:xfrm>
            <a:off x="496489" y="6143351"/>
            <a:ext cx="2736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531481,4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819511" y="6053374"/>
            <a:ext cx="2808312" cy="70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4" name="TextBox 34"/>
          <p:cNvSpPr txBox="1">
            <a:spLocks noChangeArrowheads="1"/>
          </p:cNvSpPr>
          <p:nvPr/>
        </p:nvSpPr>
        <p:spPr bwMode="auto">
          <a:xfrm>
            <a:off x="5795963" y="6143351"/>
            <a:ext cx="28082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расходов: </a:t>
            </a:r>
            <a:r>
              <a:rPr lang="ru-RU" sz="1600" b="1" dirty="0" smtClean="0"/>
              <a:t>542361,5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92417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22116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95963" y="10525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3068638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5734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2211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>
            <a:off x="5795963" y="48688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>
            <a:off x="2700338" y="3500438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4607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6269" y="-95826"/>
            <a:ext cx="7056437" cy="2873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                                    ОСНОВНЫЕ ПАРАМЕТРЫ 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1800" dirty="0" smtClean="0">
                <a:solidFill>
                  <a:srgbClr val="C00000"/>
                </a:solidFill>
              </a:rPr>
              <a:t>консолидированного БЮДЖЕТА муниципального района </a:t>
            </a:r>
            <a:r>
              <a:rPr lang="ru-RU" sz="1800" cap="none" dirty="0" smtClean="0">
                <a:solidFill>
                  <a:srgbClr val="C00000"/>
                </a:solidFill>
              </a:rPr>
              <a:t>на 2020 год</a:t>
            </a:r>
            <a:r>
              <a:rPr lang="ru-RU" sz="1800" dirty="0" smtClean="0">
                <a:solidFill>
                  <a:srgbClr val="C00000"/>
                </a:solidFill>
              </a:rPr>
              <a:t>, </a:t>
            </a:r>
            <a:r>
              <a:rPr lang="ru-RU" sz="1800" cap="none" dirty="0" smtClean="0">
                <a:solidFill>
                  <a:srgbClr val="C00000"/>
                </a:solidFill>
              </a:rPr>
              <a:t>тыс. рублей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>
          <a:xfrm>
            <a:off x="1042988" y="692150"/>
            <a:ext cx="2160587" cy="433388"/>
          </a:xfrm>
        </p:spPr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Доходы бюджета:</a:t>
            </a:r>
          </a:p>
        </p:txBody>
      </p:sp>
      <p:sp>
        <p:nvSpPr>
          <p:cNvPr id="11" name="Текст 2"/>
          <p:cNvSpPr txBox="1">
            <a:spLocks/>
          </p:cNvSpPr>
          <p:nvPr/>
        </p:nvSpPr>
        <p:spPr bwMode="auto">
          <a:xfrm>
            <a:off x="6372225" y="620713"/>
            <a:ext cx="23764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dirty="0">
                <a:latin typeface="+mn-lt"/>
                <a:cs typeface="+mn-cs"/>
              </a:rPr>
              <a:t>Расходы бюджета:</a:t>
            </a: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468313" y="1125538"/>
            <a:ext cx="230346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Налог на доходы физических лиц</a:t>
            </a:r>
          </a:p>
          <a:p>
            <a:r>
              <a:rPr lang="ru-RU" sz="1400" b="1" dirty="0" smtClean="0"/>
              <a:t>86135,4</a:t>
            </a:r>
          </a:p>
          <a:p>
            <a:endParaRPr lang="ru-RU" sz="1400" b="1" dirty="0"/>
          </a:p>
          <a:p>
            <a:r>
              <a:rPr lang="ru-RU" sz="1400" dirty="0"/>
              <a:t>Акцизы</a:t>
            </a:r>
          </a:p>
          <a:p>
            <a:r>
              <a:rPr lang="ru-RU" sz="1400" b="1" dirty="0" smtClean="0"/>
              <a:t>6172,3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Налоги на совокупный доход</a:t>
            </a:r>
          </a:p>
          <a:p>
            <a:r>
              <a:rPr lang="ru-RU" sz="1400" b="1" dirty="0" smtClean="0"/>
              <a:t>5676,5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Налог имущество</a:t>
            </a:r>
          </a:p>
          <a:p>
            <a:r>
              <a:rPr lang="ru-RU" sz="1400" b="1" dirty="0" smtClean="0"/>
              <a:t>21458,0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Государственная пошлина</a:t>
            </a:r>
          </a:p>
          <a:p>
            <a:r>
              <a:rPr lang="ru-RU" sz="1400" b="1" dirty="0" smtClean="0"/>
              <a:t> 288,0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Неналоговые доходы  </a:t>
            </a:r>
          </a:p>
          <a:p>
            <a:r>
              <a:rPr lang="ru-RU" sz="1400" b="1" dirty="0" smtClean="0"/>
              <a:t>17315,7</a:t>
            </a:r>
            <a:endParaRPr lang="ru-RU" sz="800" b="1" dirty="0"/>
          </a:p>
          <a:p>
            <a:r>
              <a:rPr lang="ru-RU" sz="1400" dirty="0"/>
              <a:t>Финансовая помощь из областного бюджета</a:t>
            </a:r>
          </a:p>
          <a:p>
            <a:r>
              <a:rPr lang="ru-RU" sz="1400" b="1" dirty="0" smtClean="0"/>
              <a:t>243081,2</a:t>
            </a:r>
            <a:endParaRPr lang="ru-RU" sz="1400" b="1" dirty="0"/>
          </a:p>
        </p:txBody>
      </p:sp>
      <p:sp>
        <p:nvSpPr>
          <p:cNvPr id="34822" name="TextBox 12"/>
          <p:cNvSpPr txBox="1">
            <a:spLocks noChangeArrowheads="1"/>
          </p:cNvSpPr>
          <p:nvPr/>
        </p:nvSpPr>
        <p:spPr bwMode="auto">
          <a:xfrm>
            <a:off x="6372225" y="908050"/>
            <a:ext cx="27717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300" dirty="0"/>
              <a:t>Общегосударственные расходы</a:t>
            </a:r>
          </a:p>
          <a:p>
            <a:r>
              <a:rPr lang="ru-RU" sz="1300" b="1" dirty="0" smtClean="0"/>
              <a:t>48355,0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Национальная безопасность </a:t>
            </a:r>
          </a:p>
          <a:p>
            <a:r>
              <a:rPr lang="ru-RU" sz="1300" b="1" dirty="0" smtClean="0"/>
              <a:t>2 189,4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 Жилищно-коммунальное хозяйство</a:t>
            </a:r>
          </a:p>
          <a:p>
            <a:r>
              <a:rPr lang="ru-RU" sz="1300" b="1" dirty="0" smtClean="0"/>
              <a:t>10490,1</a:t>
            </a:r>
          </a:p>
          <a:p>
            <a:endParaRPr lang="ru-RU" sz="1300" b="1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12 199,7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231 175,3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Культура</a:t>
            </a:r>
          </a:p>
          <a:p>
            <a:r>
              <a:rPr lang="ru-RU" sz="1300" b="1" dirty="0" smtClean="0"/>
              <a:t>45 995,4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33 925,7</a:t>
            </a:r>
            <a:endParaRPr lang="ru-RU" sz="1300" b="1" dirty="0"/>
          </a:p>
          <a:p>
            <a:r>
              <a:rPr lang="ru-RU" sz="1300" dirty="0"/>
              <a:t>Другие сферы</a:t>
            </a:r>
            <a:r>
              <a:rPr lang="ru-RU" sz="1300" b="1" dirty="0"/>
              <a:t> </a:t>
            </a:r>
            <a:r>
              <a:rPr lang="ru-RU" sz="1300" b="1" dirty="0" smtClean="0"/>
              <a:t>1 717,6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34 791,1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35 332,9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627313" y="14128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26" name="TextBox 30"/>
          <p:cNvSpPr txBox="1">
            <a:spLocks noChangeArrowheads="1"/>
          </p:cNvSpPr>
          <p:nvPr/>
        </p:nvSpPr>
        <p:spPr bwMode="auto">
          <a:xfrm>
            <a:off x="3348038" y="5949950"/>
            <a:ext cx="23034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Численность населения:</a:t>
            </a:r>
          </a:p>
          <a:p>
            <a:pPr algn="ctr"/>
            <a:r>
              <a:rPr lang="ru-RU" dirty="0" smtClean="0"/>
              <a:t>10 926чел</a:t>
            </a:r>
            <a:r>
              <a:rPr lang="ru-RU" dirty="0"/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8596" y="6165304"/>
            <a:ext cx="2714644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30" name="TextBox 32"/>
          <p:cNvSpPr txBox="1">
            <a:spLocks noChangeArrowheads="1"/>
          </p:cNvSpPr>
          <p:nvPr/>
        </p:nvSpPr>
        <p:spPr bwMode="auto">
          <a:xfrm>
            <a:off x="428625" y="6237288"/>
            <a:ext cx="27035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380 127,1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786446" y="6072206"/>
            <a:ext cx="2808312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261" name="TextBox 34"/>
          <p:cNvSpPr txBox="1">
            <a:spLocks noChangeArrowheads="1"/>
          </p:cNvSpPr>
          <p:nvPr/>
        </p:nvSpPr>
        <p:spPr bwMode="auto">
          <a:xfrm>
            <a:off x="5795963" y="6237288"/>
            <a:ext cx="28082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1600" b="1" dirty="0"/>
              <a:t>Всего </a:t>
            </a:r>
            <a:r>
              <a:rPr lang="ru-RU" sz="1600" b="1" dirty="0" smtClean="0"/>
              <a:t>расходов:386 048,2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7082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0052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24525" y="12684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29972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8608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941888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627313" y="33575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484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трелка вправо 28"/>
          <p:cNvSpPr/>
          <p:nvPr/>
        </p:nvSpPr>
        <p:spPr>
          <a:xfrm flipV="1">
            <a:off x="2700338" y="5373688"/>
            <a:ext cx="503237" cy="35083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5795963" y="4365625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Доходы</a:t>
            </a:r>
          </a:p>
          <a:p>
            <a:r>
              <a:rPr lang="ru-RU" sz="1600" b="1" dirty="0" smtClean="0"/>
              <a:t>Налоговые доходы</a:t>
            </a:r>
          </a:p>
          <a:p>
            <a:pPr algn="just"/>
            <a:r>
              <a:rPr lang="ru-RU" sz="1600" dirty="0" smtClean="0"/>
              <a:t>В  районный  бюджет  из  распределяемых  Управлением федерального</a:t>
            </a:r>
          </a:p>
          <a:p>
            <a:pPr algn="just"/>
            <a:r>
              <a:rPr lang="ru-RU" sz="1600" dirty="0" smtClean="0"/>
              <a:t> казначейства   Рязанской области  налогов  по нормативам,  </a:t>
            </a:r>
            <a:r>
              <a:rPr lang="ru-RU" sz="1600" dirty="0" err="1" smtClean="0"/>
              <a:t>установ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ленным  бюджетным  законодательством, зачисляются:  налог  на  доходы</a:t>
            </a:r>
          </a:p>
          <a:p>
            <a:pPr algn="just"/>
            <a:r>
              <a:rPr lang="ru-RU" sz="1600" dirty="0" smtClean="0"/>
              <a:t>физических  лиц,  акцизы  от реализуемых  на  территории  района  </a:t>
            </a:r>
            <a:r>
              <a:rPr lang="ru-RU" sz="1600" dirty="0" err="1" smtClean="0"/>
              <a:t>нефте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продуктов,  единый  налог на  вмененный  доход,  единый  </a:t>
            </a:r>
            <a:r>
              <a:rPr lang="ru-RU" sz="1600" dirty="0" err="1" smtClean="0"/>
              <a:t>сельскохозяйст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венный  налог,  налог, взимаемый  в  связи  с  применением  патентной  системы </a:t>
            </a:r>
          </a:p>
          <a:p>
            <a:pPr algn="just"/>
            <a:r>
              <a:rPr lang="ru-RU" sz="1600" dirty="0" smtClean="0"/>
              <a:t>Налогообложения, налог на имущество физических лиц, земельный налог, государственные пошлины.</a:t>
            </a:r>
          </a:p>
          <a:p>
            <a:pPr algn="just"/>
            <a:r>
              <a:rPr lang="ru-RU" sz="1600" b="1" dirty="0" smtClean="0"/>
              <a:t>Неналоговые доходы</a:t>
            </a:r>
          </a:p>
          <a:p>
            <a:pPr algn="just"/>
            <a:r>
              <a:rPr lang="ru-RU" sz="1600" dirty="0" smtClean="0"/>
              <a:t>В  состав  неналоговых  доходов  входят  доходы,  от  аренды  и  продажи  земельных  участков  и муниципального  имущества,  плата  за  негативное  воздействие  за  окружающую  среду,  платные услуги,  оказываемые  муниципальными  казенными  учреждениями  (например,  родительская плата за содержание ребенка в детском саду), штрафы и ряд других.</a:t>
            </a:r>
          </a:p>
          <a:p>
            <a:pPr algn="just"/>
            <a:r>
              <a:rPr lang="ru-RU" sz="1600" b="1" dirty="0" smtClean="0"/>
              <a:t>Безвозмездные  поступления  от  других  бюджетов  (федерального  и </a:t>
            </a:r>
          </a:p>
          <a:p>
            <a:pPr algn="just"/>
            <a:r>
              <a:rPr lang="ru-RU" sz="1600" b="1" dirty="0" smtClean="0"/>
              <a:t>областного бюджетов, от бюджетов поселений района)</a:t>
            </a:r>
          </a:p>
          <a:p>
            <a:pPr algn="just"/>
            <a:r>
              <a:rPr lang="ru-RU" sz="1600" dirty="0" smtClean="0"/>
              <a:t>К  безвозмездным  поступлениям  относятся  дотации  из  областного  бюджета  на </a:t>
            </a:r>
          </a:p>
          <a:p>
            <a:pPr algn="just"/>
            <a:r>
              <a:rPr lang="ru-RU" sz="1600" dirty="0" smtClean="0"/>
              <a:t>сбалансированность  местных  бюджетов,  субсидии  на  </a:t>
            </a:r>
            <a:r>
              <a:rPr lang="ru-RU" sz="1600" dirty="0" err="1" smtClean="0"/>
              <a:t>софинансирование</a:t>
            </a:r>
            <a:r>
              <a:rPr lang="ru-RU" sz="1600" dirty="0" smtClean="0"/>
              <a:t>  мероприятий, относящихся  к  полномочиям  муниципальных  районов,  субвенции  из  областного  бюджета  на выполнение  органами  местного  самоуправления  отдельных  государственных  функций  и  иные межбюджетные трансферты из бюджетов поселений за выполнение части своих полномочий.</a:t>
            </a:r>
            <a:endParaRPr lang="ru-RU" sz="1600" dirty="0"/>
          </a:p>
        </p:txBody>
      </p:sp>
      <p:pic>
        <p:nvPicPr>
          <p:cNvPr id="84994" name="Picture 2" descr="C:\Users\IRU\Desktop\post_dox_185x185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88640"/>
            <a:ext cx="1905000" cy="1905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39BB7-F9C4-41E6-9D85-1893D6F33DE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3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ДОХОДОВ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за 2017-2019гг.,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3074" name="Диаграмма 5"/>
          <p:cNvGraphicFramePr>
            <a:graphicFrameLocks/>
          </p:cNvGraphicFramePr>
          <p:nvPr/>
        </p:nvGraphicFramePr>
        <p:xfrm>
          <a:off x="1338263" y="1925638"/>
          <a:ext cx="6545262" cy="3432175"/>
        </p:xfrm>
        <a:graphic>
          <a:graphicData uri="http://schemas.openxmlformats.org/presentationml/2006/ole">
            <p:oleObj spid="_x0000_s181250" name="Worksheet" r:id="rId3" imgW="6543700" imgH="342900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НАЛОГОВЫХ И НЕНАЛОГОВЫХ ДОХОДОВ</a:t>
            </a:r>
          </a:p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за 2019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г. </a:t>
            </a:r>
          </a:p>
        </p:txBody>
      </p:sp>
      <p:pic>
        <p:nvPicPr>
          <p:cNvPr id="4505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9" name="Диаграмма 4"/>
          <p:cNvGraphicFramePr>
            <a:graphicFrameLocks/>
          </p:cNvGraphicFramePr>
          <p:nvPr/>
        </p:nvGraphicFramePr>
        <p:xfrm>
          <a:off x="128588" y="1290638"/>
          <a:ext cx="8815387" cy="5213350"/>
        </p:xfrm>
        <a:graphic>
          <a:graphicData uri="http://schemas.openxmlformats.org/presentationml/2006/ole">
            <p:oleObj spid="_x0000_s87050" r:id="rId4" imgW="8815580" imgH="5212532" progId="">
              <p:embed/>
            </p:oleObj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79512" y="764704"/>
          <a:ext cx="8712968" cy="5894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467544" y="908720"/>
          <a:ext cx="896461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47864" y="5373216"/>
            <a:ext cx="144016" cy="1440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16632"/>
            <a:ext cx="59766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/>
              <a:t>Уважаемые жители </a:t>
            </a:r>
            <a:r>
              <a:rPr lang="ru-RU" sz="1600" b="1" i="1" dirty="0" err="1" smtClean="0"/>
              <a:t>Александро-Невского</a:t>
            </a:r>
            <a:r>
              <a:rPr lang="ru-RU" sz="1600" b="1" i="1" dirty="0" smtClean="0"/>
              <a:t> района!</a:t>
            </a:r>
          </a:p>
          <a:p>
            <a:pPr algn="ctr"/>
            <a:endParaRPr lang="ru-RU" sz="1600" b="1" i="1" dirty="0" smtClean="0"/>
          </a:p>
          <a:p>
            <a:pPr algn="just"/>
            <a:r>
              <a:rPr lang="ru-RU" sz="1600" i="1" dirty="0" smtClean="0"/>
              <a:t>     </a:t>
            </a:r>
            <a:r>
              <a:rPr lang="ru-RU" sz="1500" i="1" dirty="0" smtClean="0"/>
              <a:t>Эффективное  и  ответственное  управление  общественными  финансами 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района является одним из важнейших условий достижения целей социально-экономического развития  нашей  территории.  Одной  из  ключевых  задач  бюджетной  политики администрации  района  является  обеспечение  прозрачности  и  открытости  бюджетного процесса.</a:t>
            </a:r>
          </a:p>
          <a:p>
            <a:pPr algn="just"/>
            <a:endParaRPr lang="ru-RU" sz="1500" dirty="0"/>
          </a:p>
        </p:txBody>
      </p:sp>
      <p:pic>
        <p:nvPicPr>
          <p:cNvPr id="79874" name="Picture 2" descr="C:\Users\IRU\Desktop\гл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697428" cy="20230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276872"/>
            <a:ext cx="8749480" cy="4539704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algn="just"/>
            <a:r>
              <a:rPr lang="ru-RU" sz="1500" i="1" dirty="0" smtClean="0"/>
              <a:t>     Официальная  информация  обо  всех  стадиях  бюджетного процесса,  о  плановых  показателях  бюджета  района  и  его  исполнении  доступна  для  всех заинтересованных  пользователей.  «Бюджет  для граждан»    предназначен    для    жителей   района, не обладающих специальными знаниями    в сфере  налогового  и  бюджетного  законодательства, но  проявляющих  интерес  к данной тематике  и готовность участвовать в бюджетном процессе на всех его стадиях. Информация знакомит  граждан  с  основными  целями,  задачами  и  приоритетными  направлениями  бюджетной политики  органов  местного  самоуправления  района,  с  основными  параметрами  районного  бюджета  и  результатами  его исполнения.</a:t>
            </a:r>
          </a:p>
          <a:p>
            <a:pPr algn="just"/>
            <a:r>
              <a:rPr lang="ru-RU" sz="1500" i="1" dirty="0" smtClean="0"/>
              <a:t>     Представление бюджета в  доступной  для понимания  форме повысит уровень  вашего  участия  в обсуждении вопросов его формирования и исполнения при проведении публичных слушаний по бюджету, в принятии управленческих решений, даст дополнительные возможности для осуществления общественного контроля за эффективным расходованием бюджетных средств.</a:t>
            </a:r>
          </a:p>
          <a:p>
            <a:pPr algn="just"/>
            <a:endParaRPr lang="ru-RU" sz="1500" i="1" dirty="0" smtClean="0"/>
          </a:p>
          <a:p>
            <a:pPr algn="just"/>
            <a:r>
              <a:rPr lang="ru-RU" sz="1500" i="1" dirty="0" smtClean="0"/>
              <a:t>С уважением,</a:t>
            </a:r>
          </a:p>
          <a:p>
            <a:pPr algn="just"/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Глава администрации муниципального образования –</a:t>
            </a:r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муниципальный район</a:t>
            </a:r>
          </a:p>
          <a:p>
            <a:pPr algn="just">
              <a:lnSpc>
                <a:spcPts val="1200"/>
              </a:lnSpc>
            </a:pPr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Рязанской области					                     В.Ф. </a:t>
            </a:r>
            <a:r>
              <a:rPr lang="ru-RU" sz="1500" i="1" dirty="0" err="1" smtClean="0"/>
              <a:t>Оводков</a:t>
            </a:r>
            <a:endParaRPr lang="ru-RU" sz="15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9"/>
          <p:cNvGraphicFramePr>
            <a:graphicFrameLocks/>
          </p:cNvGraphicFramePr>
          <p:nvPr/>
        </p:nvGraphicFramePr>
        <p:xfrm>
          <a:off x="1111250" y="831850"/>
          <a:ext cx="7408863" cy="303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ТЕМПЫ РОСТА ОСНОВНЫХ ДОХОДНЫХ ИСТОЧНИКОВ</a:t>
            </a:r>
          </a:p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100" b="1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2100" b="1" dirty="0" smtClean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01.01.2020 к 01.01.2019, %</a:t>
            </a:r>
            <a:endParaRPr lang="ru-RU" sz="2100" b="1" cap="all" dirty="0">
              <a:ln w="0">
                <a:solidFill>
                  <a:srgbClr val="008000"/>
                </a:solidFill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000" b="1" spc="50" dirty="0">
                <a:ln w="1143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Информация о темпах роста поступления основных доходных источников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03350" y="4508500"/>
          <a:ext cx="6408711" cy="1828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8991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70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7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55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6024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72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01.01.2019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01.01.2020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Неналоговые</a:t>
                      </a:r>
                      <a:r>
                        <a:rPr lang="ru-RU" sz="1400" baseline="0" dirty="0" smtClean="0">
                          <a:latin typeface="+mn-lt"/>
                        </a:rPr>
                        <a:t> доходы</a:t>
                      </a:r>
                      <a:r>
                        <a:rPr lang="ru-RU" sz="1400" dirty="0" smtClean="0">
                          <a:latin typeface="+mn-lt"/>
                        </a:rPr>
                        <a:t> 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61476,8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22049,3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35,8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Налог на доходы физических лиц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89186,2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88605,2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99,3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совокупный доход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4458,6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6302,8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141,4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имущество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21480,9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17648,5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82,2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4611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043608" y="404813"/>
            <a:ext cx="810039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БЕЗВОЗМЕЗДНЫЕ ПОСТУПЛЕНИЯ В КОНСОЛИДИРОВАННЫЙ БЮДЖЕТ АЛЕКСАНДРО-НЕВСКОГО</a:t>
            </a:r>
          </a:p>
          <a:p>
            <a:pPr algn="ctr" eaLnBrk="0" hangingPunct="0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муниципального района, </a:t>
            </a:r>
            <a:r>
              <a:rPr lang="ru-RU" sz="1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694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124744"/>
          <a:ext cx="8496944" cy="561653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4911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90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257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059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525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7037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155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2018,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2021 год (план)</a:t>
                      </a:r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 год (план)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0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поступления-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335325,4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390396,3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243081,2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210680,0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213739,4</a:t>
                      </a:r>
                      <a:endParaRPr lang="ru-RU" sz="12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4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6160,9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30536,0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13115,9</a:t>
                      </a:r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13905,5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4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на поддержку мер по обеспечению сбалансированности бюджетов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22676,4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36340,7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160,3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13778,7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7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дотации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1841,5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7114,8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386,4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135122,7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156961,8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116,2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168890,9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183036,8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197237,2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195973,0</a:t>
                      </a:r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199833,9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2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912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поступление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1959,9,0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68313" y="4048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МЕЖБЮДЖЕТНЫЕ ТРАНСФЕРТЫ </a:t>
            </a:r>
          </a:p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БЮДЖЕТАМ поселений АЛЕКСАНДРО-НЕВСКОГО муниципального района, 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556792"/>
          <a:ext cx="7404539" cy="296894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/>
                <a:gridCol w="792088"/>
                <a:gridCol w="936104"/>
                <a:gridCol w="720080"/>
                <a:gridCol w="720080"/>
                <a:gridCol w="707795"/>
              </a:tblGrid>
              <a:tr h="648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2018,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2021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8108,4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6791,7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7628,7</a:t>
                      </a:r>
                      <a:endParaRPr lang="ru-RU" sz="1400" b="1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7591,1</a:t>
                      </a:r>
                      <a:endParaRPr lang="ru-RU" sz="14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956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1738,1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159,0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2731,5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2731,5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2731,5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7015,5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1837,9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4060,2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4897,2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4859,6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3589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/>
          <a:lstStyle/>
          <a:p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Объем и структура </a:t>
            </a:r>
            <a:b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безвозмездных поступлений </a:t>
            </a:r>
            <a:b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районного бюджета, тыс.рублей</a:t>
            </a:r>
            <a:endParaRPr lang="ru-RU" sz="1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5121977"/>
              </p:ext>
            </p:extLst>
          </p:nvPr>
        </p:nvGraphicFramePr>
        <p:xfrm>
          <a:off x="251520" y="692696"/>
          <a:ext cx="8712968" cy="5686948"/>
        </p:xfrm>
        <a:graphic>
          <a:graphicData uri="http://schemas.openxmlformats.org/drawingml/2006/table">
            <a:tbl>
              <a:tblPr/>
              <a:tblGrid>
                <a:gridCol w="64357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71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 год(факт)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год(план)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153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390396,3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243081,2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4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субъектов Российской Федерации и муниципальных образований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48437,8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44314,7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выравнивание  бюджетной обеспеченности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4982,3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30536,0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поддержку мер по обеспечению сбалансированности бюджетов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36340,7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13778,7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дотации бюджетам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муниципальных районов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7114,8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5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Российской Федерации (межбюджетные субсидии)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156961,8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1529,3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 бюджетам на реализацию мероприятий государственной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 РФ «Доступная среда»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8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создание в общеобразовательных организациях , расположенных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сельской местности , условий для занятий физической культурой и спортом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1120,0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8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обеспечение развития и укрепления материально-технической базы домов культуры в населенных пунктах с числом  жителей до 50 тысяч человек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2621,4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18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поддержку отрасли культуры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27 161,6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реализацию мероприятий по устойчивому развитию сельских территорий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69734,9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786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реализацию мероприятий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 обеспечению жильем молодых семей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277,8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субсидии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55638,1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1529,3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бюджетной системы Российской Федерации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168890,9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182067,6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4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выполнение передаваемых полномочий субъектов Российской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169334,5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182306,5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662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содержание ребенка в семье опекуна и приемной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семье, а также вознаграждение, причитающееся приемному родителю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5627,4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5800,8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1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на компенсацию части платы ,взимаемой с родителей (законных представителей)за присмотр и уход за детьми, посещающими образовательные организации , реализующие образовательные программы дошкольного образования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dirty="0" smtClean="0"/>
                        <a:t>1413,9</a:t>
                      </a:r>
                      <a:endParaRPr lang="ru-RU" sz="11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dirty="0" smtClean="0"/>
                        <a:t>1894,8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5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на реализацию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мероприятий по обеспечению жильем молодых семей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dirty="0" smtClean="0"/>
                        <a:t>422,8</a:t>
                      </a:r>
                      <a:endParaRPr lang="ru-RU" sz="11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dirty="0" smtClean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6375725"/>
              </p:ext>
            </p:extLst>
          </p:nvPr>
        </p:nvGraphicFramePr>
        <p:xfrm>
          <a:off x="285720" y="357166"/>
          <a:ext cx="8712968" cy="1984813"/>
        </p:xfrm>
        <a:graphic>
          <a:graphicData uri="http://schemas.openxmlformats.org/drawingml/2006/table">
            <a:tbl>
              <a:tblPr/>
              <a:tblGrid>
                <a:gridCol w="72008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предоставление жилых помещений детям –сиротам и детям  , оставшихся без попечения родителей , лицам из числа по договорам найма специализированных жилых помещений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5830,0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6403,4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первичного воинского учета на территориях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,где отсутствуют военные комиссариаты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826,9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827,8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19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полномочий по составлению(изменению)списков кандидатов в присяжные заседатели федеральных судов общей юрисдикции в Российской 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4,1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3,9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233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безвозмездные поступления от других бюджетов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1959,9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8497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Расходы</a:t>
            </a:r>
          </a:p>
          <a:p>
            <a:pPr algn="just"/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Формирование расходной части бюджета осуществляется в соответствии  с  расходными  обязательствами  муниципального района,  установленными  законодательством  Российской Федерации,  разграничением  полномочий  между федеральными  органами  государственной  власти,  органами государственной власти Рязанской области и органами местного самоуправления </a:t>
            </a:r>
            <a:r>
              <a:rPr lang="ru-RU" dirty="0" err="1" smtClean="0"/>
              <a:t>Александро-Невского</a:t>
            </a:r>
            <a:r>
              <a:rPr lang="ru-RU" dirty="0" smtClean="0"/>
              <a:t> района.</a:t>
            </a:r>
          </a:p>
          <a:p>
            <a:pPr algn="just"/>
            <a:r>
              <a:rPr lang="ru-RU" dirty="0" smtClean="0"/>
              <a:t>Основным  приоритетом  бюджетных  расходов  районного  бюджета  за  2019  год  и плановый  период  2020 год  является  решение  задач  социальной направленности, в первую очередь, в сфере образования, культуры, физической культуры и  спорта,  социальной  и  молодежной  политики.  Расходы  по  данным  направлениям составляют 66,4 % от общего объема расходов районного бюджета.</a:t>
            </a:r>
          </a:p>
          <a:p>
            <a:pPr algn="just"/>
            <a:r>
              <a:rPr lang="ru-RU" dirty="0" smtClean="0"/>
              <a:t>Общий  объем  расходов  за  2019 год  определен  в  сумме   542 361,5 тыс.  рублей.  В 2020 году  расходы  бюджета  предварительно  планируются в сумме </a:t>
            </a:r>
          </a:p>
          <a:p>
            <a:pPr algn="just"/>
            <a:r>
              <a:rPr lang="ru-RU" dirty="0" smtClean="0"/>
              <a:t>351 148,2 тыс. рублей.</a:t>
            </a:r>
            <a:endParaRPr lang="ru-RU" dirty="0"/>
          </a:p>
        </p:txBody>
      </p:sp>
      <p:pic>
        <p:nvPicPr>
          <p:cNvPr id="4" name="Рисунок 3" descr="1f5c4ac69b7e8be7d7153326934b25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9704" y="4726563"/>
            <a:ext cx="2664296" cy="2131437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536" y="260648"/>
            <a:ext cx="8229600" cy="64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БЮДЖЕТА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2018-2019гг. и плановый 2020 г.,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5122" name="Диаграмма 2"/>
          <p:cNvGraphicFramePr>
            <a:graphicFrameLocks/>
          </p:cNvGraphicFramePr>
          <p:nvPr/>
        </p:nvGraphicFramePr>
        <p:xfrm>
          <a:off x="500063" y="1146175"/>
          <a:ext cx="7527925" cy="5591175"/>
        </p:xfrm>
        <a:graphic>
          <a:graphicData uri="http://schemas.openxmlformats.org/presentationml/2006/ole">
            <p:oleObj spid="_x0000_s166914" name="Worksheet" r:id="rId3" imgW="7524823" imgH="559116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РАСХОДы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2018-2019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гг., млн. рублей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0" y="1214438"/>
          <a:ext cx="9417050" cy="5267325"/>
        </p:xfrm>
        <a:graphic>
          <a:graphicData uri="http://schemas.openxmlformats.org/presentationml/2006/ole">
            <p:oleObj spid="_x0000_s167938" name="Worksheet" r:id="rId3" imgW="8963011" imgH="501012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СТРУКТУРА РАСХОДОВ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2019-2020 </a:t>
            </a:r>
            <a:r>
              <a:rPr lang="ru-RU" sz="22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</a:t>
            </a:r>
            <a:r>
              <a:rPr lang="ru-RU" sz="22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.,%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-334963" y="980728"/>
          <a:ext cx="9478963" cy="5081587"/>
        </p:xfrm>
        <a:graphic>
          <a:graphicData uri="http://schemas.openxmlformats.org/presentationml/2006/ole">
            <p:oleObj spid="_x0000_s197634" name="Worksheet" r:id="rId3" imgW="9048643" imgH="498150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15888"/>
            <a:ext cx="82296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РАСХОДОВ </a:t>
            </a:r>
            <a:endParaRPr lang="ru-RU" sz="2000" b="1" dirty="0" smtClean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РАЙОННОГО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БЮДЖЕТА 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в 2019 году.,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%</a:t>
            </a: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403350" y="5516563"/>
            <a:ext cx="6553200" cy="863600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88640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БЮДЖЕТ?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763713" y="5589588"/>
            <a:ext cx="59039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  <p:pic>
        <p:nvPicPr>
          <p:cNvPr id="1536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EFAF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107505" y="1268759"/>
          <a:ext cx="8856983" cy="5100706"/>
        </p:xfrm>
        <a:graphic>
          <a:graphicData uri="http://schemas.openxmlformats.org/drawingml/2006/table">
            <a:tbl>
              <a:tblPr/>
              <a:tblGrid>
                <a:gridCol w="41410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3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33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5472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47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Наименованиераздела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4BACC6"/>
                      </a:solidFill>
                      <a:prstDash val="soli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4BACC6"/>
                      </a:solidFill>
                      <a:prstDash val="soli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Утверждено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бю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джетной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росписью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      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2019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2019 год(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акт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Процент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исполнения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(%)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План на 2020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4BACC6"/>
                      </a:solidFill>
                      <a:prstDash val="soli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Общегосударственные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вопросы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52368,6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52162,7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99,6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48355,0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оборона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826,9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826,9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827,8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950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безопасность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правоохранительная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деятельность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2350,0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2337,3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2189,4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экономика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71279,9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69371,7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97,3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12199,7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Жилищно-коммунальное</a:t>
                      </a:r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хозяйство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60412,9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57621,6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95,4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10490,1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Образование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242864,9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240990,6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99,2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231175,3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Культура,кинематография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89488,9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89343,3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99,8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45995,4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Социальная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политика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30304,1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29390,4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97,0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33925,7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Физическая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спорт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308,2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308,2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887,1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776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Обслуживание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государственного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муниципального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долга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8,9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ВСЕГО</a:t>
                      </a:r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РАСХОДОВ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4BACC6"/>
                      </a:solidFill>
                      <a:prstDash val="soli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550213,3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542361,5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98,6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386048,2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116632"/>
            <a:ext cx="5901680" cy="1431161"/>
          </a:xfrm>
          <a:prstGeom prst="rect">
            <a:avLst/>
          </a:prstGeom>
          <a:noFill/>
        </p:spPr>
        <p:txBody>
          <a:bodyPr wrap="none" lIns="0" tIns="0" rIns="0">
            <a:spAutoFit/>
          </a:bodyPr>
          <a:lstStyle/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Структура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zh-CN" sz="2795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расходов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795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районного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бюджета</a:t>
            </a:r>
            <a:endParaRPr lang="ru-RU" altLang="zh-CN" sz="2795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по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разделам</a:t>
            </a:r>
            <a:r>
              <a:rPr lang="ru-RU" altLang="zh-CN" sz="2400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бюджетной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классификации</a:t>
            </a:r>
            <a:endParaRPr lang="en-US" altLang="zh-CN" sz="2400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795" b="1" dirty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</p:txBody>
      </p:sp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9"/>
          <p:cNvGraphicFramePr>
            <a:graphicFrameLocks/>
          </p:cNvGraphicFramePr>
          <p:nvPr/>
        </p:nvGraphicFramePr>
        <p:xfrm>
          <a:off x="0" y="885825"/>
          <a:ext cx="9105900" cy="2724150"/>
        </p:xfrm>
        <a:graphic>
          <a:graphicData uri="http://schemas.openxmlformats.org/presentationml/2006/ole">
            <p:oleObj spid="_x0000_s196610" name="Worksheet" r:id="rId3" imgW="8924922" imgH="2667060" progId="Excel.Sheet.8">
              <p:embed/>
            </p:oleObj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ТЕМПЫ РОСТА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СОЦИАЛЬНЫХ ОТРАСЛЕЙ РАЙОННОГО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 01.01.2020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01.01.2019,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%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Информация о темпах роста расходов социальных отраслей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28728" y="4509120"/>
          <a:ext cx="6383631" cy="168081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874099"/>
                <a:gridCol w="1297001"/>
                <a:gridCol w="1297001"/>
                <a:gridCol w="915530"/>
              </a:tblGrid>
              <a:tr h="331889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2447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01.01.2019г.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01.01.2020г.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8361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/>
                        <a:t>Образование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284537,1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240990,6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445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Социальная политика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31974,8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29390,4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91,9</a:t>
                      </a: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  <a:tr h="24269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Культура, кинематография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52880,6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89343,3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ЦЕЛЕВЫХ ПРОГРАММ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2018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году</a:t>
            </a:r>
            <a:endParaRPr lang="ru-RU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7610681"/>
              </p:ext>
            </p:extLst>
          </p:nvPr>
        </p:nvGraphicFramePr>
        <p:xfrm>
          <a:off x="539552" y="1124744"/>
          <a:ext cx="7787302" cy="538112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317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49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398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64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                                    Исполнено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11 0 00 00000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Муниципальная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программа "Повышение эффективности управления муниципальными финансами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на период до 2023 года"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8516,8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8506,1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324,7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322,9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"Создание условий для повышения финансовой устойчивости бюджетов поселений»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3575,9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3575,9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4616,1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4607,2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12 0 00 00000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«Совершенствование системы органов местного самоуправления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37073,1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36658,7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5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«Развитие малого и среднего предпринимательства»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мер социальной поддержки»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3432,0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3421,8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33596,1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333191,9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8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13 0 00 00000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«Обеспечение общественного порядка и безопасности населения в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Александро-Невском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муниципальном районе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192,7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192,7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«Профилактика правонарушений и борьбы с преступностью на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6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«Комплексные</a:t>
                      </a:r>
                      <a:r>
                        <a:rPr lang="ru-RU" sz="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меры профилактики немедицинского потребления наркотиков на 2016-2020 годы и на период до 2023 года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0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15 0 00 00000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Муниципальная целевая программа "Развитие коммунальной инфраструктуры и </a:t>
                      </a:r>
                      <a:r>
                        <a:rPr lang="ru-RU" sz="800" b="1" dirty="0" err="1" smtClean="0">
                          <a:latin typeface="Arial CYR"/>
                          <a:ea typeface="Times New Roman"/>
                          <a:cs typeface="Times New Roman"/>
                        </a:rPr>
                        <a:t>муницип.хозяйства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1" dirty="0" err="1">
                          <a:latin typeface="Arial CYR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2016-2020 и</a:t>
                      </a:r>
                      <a:r>
                        <a:rPr lang="ru-RU" sz="800" b="1" baseline="0" dirty="0" smtClean="0">
                          <a:latin typeface="Arial CYR"/>
                          <a:ea typeface="Times New Roman"/>
                          <a:cs typeface="Times New Roman"/>
                        </a:rPr>
                        <a:t> на период до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годы"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2415,8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2229,2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15 1 00 00000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«Дорожное хозяйство»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866,7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784,3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15 2 00 000000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 «Развитие жилищно-коммунального хозяйства»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1175,2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1070,9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образования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на период до 2023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249438,6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247032,6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60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16 1 00 00000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общего образования»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154212,3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154212,3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2770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ЦЕЛЕВЫХ ПРОГРАММ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2018 году</a:t>
            </a:r>
            <a:endParaRPr lang="ru-RU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1052736"/>
          <a:ext cx="7056784" cy="504863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63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11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7809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  <a:cs typeface="+mn-cs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Уточн.план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нено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дополнительного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10645,8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10645,8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6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16 3 00 00000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«Одаренные дети»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«Укрепление здоровья школьников»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6271,9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6271,9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16 5 00 00000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«Комплексная безопасность образовательной организации»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476,0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476,0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16 6 00 00000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дошкольного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60453,5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58109,9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16 7 00 00000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«Реализация современных моделей успешной социализации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6434,2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6371,7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16 8 00 00000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кадрового потенциала системы образования Александро-Невского муниципального района Рязанской области»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16 9 00 00000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развитие образования»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9700,2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9700,2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7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Б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Подпрограмма«Организация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отдыха ,оздоровления  и занятости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1214,1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1214,1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Молодёжь на 2016-2020 годы и на период до 2023 года»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398,9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398,9                    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17 1 00 00000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жильем молодых семей»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396,9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396,9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17 2 00 00000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«Патриотическое воспитание детей и молодежи»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физической культуры и спорта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291,0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291,0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19 1 01 0000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массовой физической культуры и спорта»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291,0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291,0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 года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56302,5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56324,7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6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образования в сфере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4465,5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4465,5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38714,9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38714,9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3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развития учреждений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13086,1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13018,3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Реализация комплексных мер по поддержке, привлечению и закреплению специалистов в учреждениях культуры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5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21 0 00 00000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«Демографическое развитие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2017-2020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2023г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8730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62880" y="404664"/>
            <a:ext cx="84811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МУНИЦИПАЛЬНЫХ ЦЕЛЕВЫХ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ПРОГРАММ в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2018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году</a:t>
            </a: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908720"/>
          <a:ext cx="7056784" cy="466417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796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5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00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№ 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r>
                        <a:rPr lang="ru-RU" sz="1400" dirty="0" smtClean="0">
                          <a:latin typeface="+mn-lt"/>
                        </a:rPr>
                        <a:t>/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5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дополнительного  образования в сфере физической</a:t>
                      </a:r>
                      <a:r>
                        <a:rPr lang="ru-RU" sz="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культуры и спорта на 2016-2020 годы и на период до 2023 года»</a:t>
                      </a: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5755,8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5755,8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«Социальное и экономическое развитие населенных пунктов </a:t>
                      </a:r>
                      <a:r>
                        <a:rPr lang="ru-RU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 Рязанской области в 2015-2020 годах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36471,4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36471,4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396977,0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393891,4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8" y="-8059"/>
            <a:ext cx="6966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Информация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доходах и расходах дорожных фондах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Александро-Невского муниципального района за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6347489"/>
              </p:ext>
            </p:extLst>
          </p:nvPr>
        </p:nvGraphicFramePr>
        <p:xfrm>
          <a:off x="1259632" y="747974"/>
          <a:ext cx="7419158" cy="50647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35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61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361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930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312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муниципального образования (в том числе в разрезе поселений)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поступление средств 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использован.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средств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Расходы дорожного фонда </a:t>
                      </a: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Цели           Цели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Муниципальный район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949,5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784,4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784,4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784,4 </a:t>
                      </a:r>
                      <a:r>
                        <a:rPr lang="ru-RU" sz="1000" dirty="0" err="1" smtClean="0">
                          <a:effectLst/>
                        </a:rPr>
                        <a:t>содер</a:t>
                      </a:r>
                      <a:r>
                        <a:rPr lang="ru-RU" sz="1000" dirty="0" smtClean="0">
                          <a:effectLst/>
                        </a:rPr>
                        <a:t>. </a:t>
                      </a:r>
                      <a:r>
                        <a:rPr lang="ru-RU" sz="1000" dirty="0" err="1" smtClean="0">
                          <a:effectLst/>
                        </a:rPr>
                        <a:t>дор</a:t>
                      </a:r>
                      <a:r>
                        <a:rPr lang="ru-RU" sz="1000" dirty="0" smtClean="0">
                          <a:effectLst/>
                        </a:rPr>
                        <a:t>. 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Благовское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559,8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514,1сод.дорог.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Борисовское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1105,2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930,4,7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930,4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930,4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Каширинское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341,2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304,8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304,8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304,8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Просеченское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1100,8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smtClean="0">
                          <a:effectLst/>
                        </a:rPr>
                        <a:t>         460,7 </a:t>
                      </a:r>
                      <a:r>
                        <a:rPr lang="ru-RU" sz="1000" dirty="0" err="1" smtClean="0">
                          <a:effectLst/>
                        </a:rPr>
                        <a:t>содерж</a:t>
                      </a:r>
                      <a:r>
                        <a:rPr lang="ru-RU" sz="1000" dirty="0" smtClean="0">
                          <a:effectLst/>
                        </a:rPr>
                        <a:t>..дорог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Нижнеякимецкое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630,9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326,6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362,6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362,6     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13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Александро-Невское</a:t>
                      </a:r>
                      <a:r>
                        <a:rPr lang="ru-RU" sz="1400" dirty="0">
                          <a:effectLst/>
                        </a:rPr>
                        <a:t> городское поселение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2359,2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1258,6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1258,6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1258,6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сод.дорог</a:t>
                      </a:r>
                      <a:endParaRPr lang="ru-RU" sz="1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7046,6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4615,6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4615,6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pic>
        <p:nvPicPr>
          <p:cNvPr id="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664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624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муниципального долга </a:t>
            </a:r>
          </a:p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Александро-Невского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муниципального района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556792"/>
            <a:ext cx="1584176" cy="10544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1052736"/>
            <a:ext cx="34090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Бюджетные кредиты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2564904"/>
            <a:ext cx="413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начало года – 1 010,0 тыс.рублей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37112"/>
            <a:ext cx="2732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Погашено в 2019 году– </a:t>
            </a:r>
          </a:p>
          <a:p>
            <a:r>
              <a:rPr lang="ru-RU" dirty="0" smtClean="0"/>
              <a:t>330,0 тыс.рублей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4365104"/>
            <a:ext cx="2639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Получено в 2019 году–</a:t>
            </a:r>
          </a:p>
          <a:p>
            <a:r>
              <a:rPr lang="ru-RU" dirty="0" smtClean="0"/>
              <a:t> 400,0 тыс.рублей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6309320"/>
            <a:ext cx="405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 01.01.2020г.– 1 080,0 тыс.рублей</a:t>
            </a:r>
          </a:p>
        </p:txBody>
      </p:sp>
      <p:pic>
        <p:nvPicPr>
          <p:cNvPr id="15" name="Рисунок 14" descr="дол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5013176"/>
            <a:ext cx="2007865" cy="1247662"/>
          </a:xfrm>
          <a:prstGeom prst="rect">
            <a:avLst/>
          </a:prstGeom>
        </p:spPr>
      </p:pic>
      <p:pic>
        <p:nvPicPr>
          <p:cNvPr id="16" name="Рисунок 15" descr="получ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212976"/>
            <a:ext cx="1728192" cy="1155943"/>
          </a:xfrm>
          <a:prstGeom prst="rect">
            <a:avLst/>
          </a:prstGeom>
        </p:spPr>
      </p:pic>
      <p:pic>
        <p:nvPicPr>
          <p:cNvPr id="18" name="Рисунок 17" descr="пога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3068960"/>
            <a:ext cx="1632181" cy="1224136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088" y="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ИНФОРМАЦИЯ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об уровне средней заработной платы 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в </a:t>
            </a:r>
            <a:r>
              <a:rPr lang="ru-RU" b="1" dirty="0" err="1" smtClean="0">
                <a:solidFill>
                  <a:srgbClr val="800000"/>
                </a:solidFill>
                <a:latin typeface="Arial Black" pitchFamily="34" charset="0"/>
              </a:rPr>
              <a:t>Александро-Невском</a:t>
            </a:r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муниципальном районе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за 2018-2019 годы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8" y="1268760"/>
          <a:ext cx="7704857" cy="45474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836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503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09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40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2018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2019 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5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работников государственных (муниципальных) учреждений, в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16702,90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17314,00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в сфере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19262,00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22272,30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 педагогических работников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23231,00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26620,30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21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общеобразовательных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23205,00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26586,50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8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дополнительного образования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22766,00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27177,00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0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 дошкольных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24033,00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26097,30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работников культуры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22140,00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/>
                        <a:t>25767,90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828" y="2967335"/>
            <a:ext cx="844635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Благодарим за внимание!</a:t>
            </a:r>
            <a:endParaRPr lang="ru-RU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09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Основные понятия и определения</a:t>
            </a:r>
          </a:p>
          <a:p>
            <a:pPr algn="ctr"/>
            <a:endParaRPr lang="ru-RU" b="1" dirty="0" smtClean="0"/>
          </a:p>
          <a:p>
            <a:r>
              <a:rPr lang="ru-RU" sz="1250" b="1" dirty="0" smtClean="0"/>
              <a:t>Бюджет</a:t>
            </a:r>
            <a:r>
              <a:rPr lang="ru-RU" sz="1250" dirty="0" smtClean="0"/>
              <a:t>  -  форма  образования  и  расходования  денежных  средств,  предназначенных  для  финансового  обеспечения выполнения функций государства и местного самоуправления, фонд денежных средств.</a:t>
            </a:r>
          </a:p>
          <a:p>
            <a:r>
              <a:rPr lang="ru-RU" sz="1250" b="1" dirty="0" smtClean="0"/>
              <a:t>Консолидированный  бюджет</a:t>
            </a:r>
            <a:r>
              <a:rPr lang="ru-RU" sz="1250" dirty="0" smtClean="0"/>
              <a:t>  муниципального  района  -  свод  районного  бюджета  и  бюджетов  городских  и  сельских поселений без учета межбюджетных трансфертов между этими бюджетами.</a:t>
            </a:r>
          </a:p>
          <a:p>
            <a:r>
              <a:rPr lang="ru-RU" sz="1250" b="1" dirty="0" smtClean="0"/>
              <a:t>Доходы  бюджета  </a:t>
            </a:r>
            <a:r>
              <a:rPr lang="ru-RU" sz="1250" dirty="0" smtClean="0"/>
              <a:t>-  поступающие  в  бюджет  денежные  средства,  за  исключением  средств,  являющихся  в  соответствии 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предусмотренных  законодательством  Российской  Федерации  о  налогах  и  сборах,  от региональных и местных налогов, а также пеней и штрафов по ним.</a:t>
            </a:r>
          </a:p>
          <a:p>
            <a:r>
              <a:rPr lang="ru-RU" sz="1250" b="1" dirty="0" smtClean="0"/>
              <a:t>Неналоговые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использования  и  продажи  имущества,  находящегося  в  государственной  или муниципальной  собственности,  доходы  от  платных  услуг,  оказываемых  казенными  учреждениями,  штрафы,  средства самообложения граждан.</a:t>
            </a:r>
          </a:p>
          <a:p>
            <a:r>
              <a:rPr lang="ru-RU" sz="1250" b="1" dirty="0" smtClean="0"/>
              <a:t>Нормативы  распределения  (отчислений)  налогов,  сборов  и  иных  платежей </a:t>
            </a:r>
            <a:r>
              <a:rPr lang="ru-RU" sz="1250" dirty="0" smtClean="0"/>
              <a:t> -  установленное  бюджетным законодательством процентное распределение налоговых и неналоговых доходов между федеральным, областным и местными бюджетами.</a:t>
            </a:r>
          </a:p>
          <a:p>
            <a:r>
              <a:rPr lang="ru-RU" sz="1250" b="1" dirty="0" smtClean="0"/>
              <a:t>Межбюджетные  трансферты</a:t>
            </a:r>
            <a:r>
              <a:rPr lang="ru-RU" sz="1250" dirty="0" smtClean="0"/>
              <a:t>  –  финансовые  средства,  безвозмездно  предоставляемые  одним  бюджетом  бюджетной системы Российской Федерации другому бюджету бюджетной системы Российской Федерации:</a:t>
            </a:r>
          </a:p>
          <a:p>
            <a:r>
              <a:rPr lang="ru-RU" sz="1250" b="1" dirty="0" smtClean="0"/>
              <a:t>дотации</a:t>
            </a:r>
            <a:r>
              <a:rPr lang="ru-RU" sz="1250" dirty="0" smtClean="0"/>
              <a:t>  -  межбюджетные  трансферты,  предоставляемые  на  безвозмездной  и  безвозвратной  основе  без  установления направлений и условий их использования, в том числе:</a:t>
            </a:r>
          </a:p>
          <a:p>
            <a:r>
              <a:rPr lang="ru-RU" sz="1250" dirty="0" smtClean="0"/>
              <a:t>дотации на выравнивание бюджетной обеспеченности (финансовых возможностей территорий); </a:t>
            </a:r>
          </a:p>
          <a:p>
            <a:r>
              <a:rPr lang="ru-RU" sz="1250" dirty="0" smtClean="0"/>
              <a:t>дотации на поддержку мер по обеспечению сбалансированности бюджетов.</a:t>
            </a:r>
          </a:p>
          <a:p>
            <a:r>
              <a:rPr lang="ru-RU" sz="1250" b="1" dirty="0" smtClean="0"/>
              <a:t>субсидии</a:t>
            </a:r>
            <a:r>
              <a:rPr lang="ru-RU" sz="1250" dirty="0" smtClean="0"/>
              <a:t>  местным  бюджетам  -  межбюджетные  трансферты,  предоставляемые  в  целях  </a:t>
            </a:r>
            <a:r>
              <a:rPr lang="ru-RU" sz="1250" dirty="0" err="1" smtClean="0"/>
              <a:t>софинансирования</a:t>
            </a:r>
            <a:r>
              <a:rPr lang="ru-RU" sz="1250" dirty="0" smtClean="0"/>
              <a:t>  расходных обязательств, возникающих при выполнении полномочий органов местного самоуправления по вопросам местного значения;</a:t>
            </a:r>
          </a:p>
          <a:p>
            <a:r>
              <a:rPr lang="ru-RU" sz="1250" b="1" dirty="0" smtClean="0"/>
              <a:t>субвенции </a:t>
            </a:r>
            <a:r>
              <a:rPr lang="ru-RU" sz="1250" dirty="0" smtClean="0"/>
              <a:t> местным  бюджетам  -  межбюджетные  трансферты,  предоставляемые  в  целях  финансового  обеспечения выполнения органами местного самоуправления переданных им государственных полномочий.</a:t>
            </a:r>
          </a:p>
          <a:p>
            <a:r>
              <a:rPr lang="ru-RU" sz="1250" b="1" dirty="0" smtClean="0"/>
              <a:t>Расходы бюджета  </a:t>
            </a:r>
            <a:r>
              <a:rPr lang="ru-RU" sz="1250" dirty="0" smtClean="0"/>
              <a:t>- выплачиваемые из бюджета денежные средства, за исключением средств, являющихся в соответствии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Дефицит  бюджета  </a:t>
            </a:r>
            <a:r>
              <a:rPr lang="ru-RU" sz="1250" dirty="0" smtClean="0"/>
              <a:t>-  превышение  расходов  бюджета  над  его  доходами,  максимальный  размер  дефицита  установлен Бюджетным кодексом Российской Федерации. </a:t>
            </a:r>
            <a:endParaRPr lang="ru-RU" sz="125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685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20" b="1" dirty="0" smtClean="0"/>
              <a:t>Бюджетный кредит  </a:t>
            </a:r>
            <a:r>
              <a:rPr lang="ru-RU" sz="1220" dirty="0" smtClean="0"/>
              <a:t>-  денежные средства, предоставляемые бюджетом другому бюджету бюджетной системы Российской Федерации или юридическому лицу на возвратной и возмездной (платной) основах.</a:t>
            </a:r>
          </a:p>
          <a:p>
            <a:r>
              <a:rPr lang="ru-RU" sz="1220" dirty="0" smtClean="0"/>
              <a:t>В состав источников финансирования дефицита местного бюджета включаются:</a:t>
            </a:r>
          </a:p>
          <a:p>
            <a:r>
              <a:rPr lang="ru-RU" sz="1220" dirty="0" smtClean="0"/>
              <a:t>разница между средствами, поступившими от размещения муниципальных ценных бумаг, и средствами, направленными на их погашение;</a:t>
            </a:r>
          </a:p>
          <a:p>
            <a:r>
              <a:rPr lang="ru-RU" sz="1220" dirty="0" smtClean="0"/>
              <a:t>разница между полученными и погашенными муниципальным образованием кредитами кредитных организаций;</a:t>
            </a:r>
          </a:p>
          <a:p>
            <a:r>
              <a:rPr lang="ru-RU" sz="1220" dirty="0" smtClean="0"/>
              <a:t>разница  между  полученными  и  погашенными  бюджетными  кредитами,  предоставленными  местному  бюджету  другими бюджетами бюджетной системы Российской Федерации или юридическим лицам;</a:t>
            </a:r>
          </a:p>
          <a:p>
            <a:r>
              <a:rPr lang="ru-RU" sz="1220" dirty="0" smtClean="0"/>
              <a:t>изменение остатков средств на счетах по учету средств местного бюджета в течение соответствующего финансового года;</a:t>
            </a:r>
          </a:p>
          <a:p>
            <a:r>
              <a:rPr lang="ru-RU" sz="1220" dirty="0" smtClean="0"/>
              <a:t>объем средств, направляемых на исполнение гарантий муниципального образования; </a:t>
            </a:r>
          </a:p>
          <a:p>
            <a:r>
              <a:rPr lang="ru-RU" sz="1220" dirty="0" smtClean="0"/>
              <a:t>разница  между  средствами,  полученными  от  возврата  предоставленных  из  местного  бюджета  бюджетных  кредитов,  и суммой предоставленных из местного бюджета бюджетных кредитов.</a:t>
            </a:r>
          </a:p>
          <a:p>
            <a:r>
              <a:rPr lang="ru-RU" sz="1220" b="1" dirty="0" smtClean="0"/>
              <a:t>Сбалансированность  бюджета  –  </a:t>
            </a:r>
            <a:r>
              <a:rPr lang="ru-RU" sz="1220" dirty="0" smtClean="0"/>
              <a:t>соответствие  объема  расходов  бюджета  суммарному  объему  доходов  бюджета  и поступлений  источников  финансирования  его  дефицита.  При  составлении,  утверждении  и  исполнении  бюджета  необходимо исходить из необходимости минимизации размера дефицита бюджета.</a:t>
            </a:r>
          </a:p>
          <a:p>
            <a:r>
              <a:rPr lang="ru-RU" sz="1220" b="1" dirty="0" err="1" smtClean="0"/>
              <a:t>Профицит</a:t>
            </a:r>
            <a:r>
              <a:rPr lang="ru-RU" sz="1220" dirty="0" smtClean="0"/>
              <a:t> бюджета - превышение доходов бюджета над его расходами.</a:t>
            </a:r>
          </a:p>
          <a:p>
            <a:r>
              <a:rPr lang="ru-RU" sz="1220" b="1" dirty="0" smtClean="0"/>
              <a:t>Государственные  (муниципальные) услуги  </a:t>
            </a:r>
            <a:r>
              <a:rPr lang="ru-RU" sz="1220" dirty="0" smtClean="0"/>
              <a:t>-  </a:t>
            </a:r>
            <a:r>
              <a:rPr lang="ru-RU" sz="1220" dirty="0" err="1" smtClean="0"/>
              <a:t>услуги</a:t>
            </a:r>
            <a:r>
              <a:rPr lang="ru-RU" sz="1220" dirty="0" smtClean="0"/>
              <a:t>, оказываемые органами государственной власти (органами местного самоуправления), государственными (муниципальными) учреждениями. </a:t>
            </a:r>
          </a:p>
          <a:p>
            <a:r>
              <a:rPr lang="ru-RU" sz="1220" b="1" dirty="0" smtClean="0"/>
              <a:t>Государственное  (муниципальное)  задание</a:t>
            </a:r>
            <a:r>
              <a:rPr lang="ru-RU" sz="1220" dirty="0" smtClean="0"/>
              <a:t>  -  документ,  устанавливающий  требования  к  составу,  качеству,  объему, условиям, порядку и результатам оказания государственных (муниципальных) услуг.</a:t>
            </a:r>
          </a:p>
          <a:p>
            <a:r>
              <a:rPr lang="ru-RU" sz="1220" b="1" dirty="0" smtClean="0"/>
              <a:t>Бюджетные  инвестиции  </a:t>
            </a:r>
            <a:r>
              <a:rPr lang="ru-RU" sz="1220" dirty="0" smtClean="0"/>
              <a:t>-  бюджетные  средства,  направляемые  на  создание  или  увеличение  за  счет  средств  бюджета стоимости государственного (муниципального) имущества.</a:t>
            </a:r>
          </a:p>
          <a:p>
            <a:r>
              <a:rPr lang="ru-RU" sz="1220" b="1" dirty="0" smtClean="0"/>
              <a:t>Эффективность бюджетных расходов  </a:t>
            </a:r>
            <a:r>
              <a:rPr lang="ru-RU" sz="1220" dirty="0" smtClean="0"/>
              <a:t>-  достижение заданных результатов с использованием наименьшего объема средств или достижение наилучшего результата с использованием определенного бюджетом объема средств.</a:t>
            </a:r>
          </a:p>
          <a:p>
            <a:r>
              <a:rPr lang="ru-RU" sz="1220" b="1" dirty="0" smtClean="0"/>
              <a:t>Муниципальная программа  </a:t>
            </a:r>
            <a:r>
              <a:rPr lang="ru-RU" sz="1220" dirty="0" smtClean="0"/>
              <a:t>—  комплекс мероприятий, обеспечивающих в рамках реализации ключевых муниципальных функций  достижение  приоритетов  и  целей  муниципальной  политики  в  сфере  социально-экономического  развития  района  или поселения.</a:t>
            </a:r>
          </a:p>
          <a:p>
            <a:r>
              <a:rPr lang="ru-RU" sz="1220" b="1" dirty="0" smtClean="0"/>
              <a:t>Муниципальный  долг  </a:t>
            </a:r>
            <a:r>
              <a:rPr lang="ru-RU" sz="1220" dirty="0" smtClean="0"/>
              <a:t>—  денежные  обязательства  бюджета  муниципального  образования  по  полученным  кредитам, выпущенным ценным бумагам, предоставленным гарантиям по обязательствам заемщиков перед кредиторами. </a:t>
            </a:r>
          </a:p>
          <a:p>
            <a:r>
              <a:rPr lang="ru-RU" sz="1220" b="1" dirty="0" smtClean="0"/>
              <a:t>Бюджетный процесс  </a:t>
            </a:r>
            <a:r>
              <a:rPr lang="ru-RU" sz="1220" dirty="0" smtClean="0"/>
              <a:t>- 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 утверждению  и  исполнению  бюджетов,  контролю  за  их  исполнением,  по  осуществлению  бюджетного  учета, составлению, внешней проверке, рассмотрению и утверждению бюджетной отчетности.</a:t>
            </a:r>
            <a:endParaRPr lang="ru-RU" sz="122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ГРАЖДАНИН И ЕГО УЧАСТИЕ </a:t>
            </a:r>
          </a:p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В БЮДЖЕТНОМ ПРОЦЕССЕ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427984" y="1844824"/>
          <a:ext cx="44881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ая прямоугольная выноска 7"/>
          <p:cNvSpPr/>
          <p:nvPr/>
        </p:nvSpPr>
        <p:spPr>
          <a:xfrm>
            <a:off x="5004048" y="836712"/>
            <a:ext cx="3168352" cy="792088"/>
          </a:xfrm>
          <a:prstGeom prst="wedgeRoundRectCallout">
            <a:avLst>
              <a:gd name="adj1" fmla="val -59539"/>
              <a:gd name="adj2" fmla="val 128753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66CC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836712"/>
            <a:ext cx="3168352" cy="7386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Возможности влияния </a:t>
            </a:r>
          </a:p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гражданина на состав бюджета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755576" y="1340768"/>
          <a:ext cx="33843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03350" y="2708275"/>
            <a:ext cx="22320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16394" name="TextBox 14"/>
          <p:cNvSpPr txBox="1">
            <a:spLocks noChangeArrowheads="1"/>
          </p:cNvSpPr>
          <p:nvPr/>
        </p:nvSpPr>
        <p:spPr bwMode="auto">
          <a:xfrm>
            <a:off x="1331913" y="4652963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Стрелка влево 70"/>
          <p:cNvSpPr/>
          <p:nvPr/>
        </p:nvSpPr>
        <p:spPr>
          <a:xfrm>
            <a:off x="1908175" y="4149725"/>
            <a:ext cx="5327650" cy="792163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3287803">
            <a:off x="4072731" y="2205832"/>
            <a:ext cx="4359275" cy="73501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18390378">
            <a:off x="1066006" y="2085182"/>
            <a:ext cx="4308475" cy="71913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07950" y="115888"/>
            <a:ext cx="8856663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ЭТАПЫ БЮДЖЕТНОГО ПРОЦЕССА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2708920"/>
            <a:ext cx="316835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БЮДЖЕТНЫЙ ПРОЦЕСС</a:t>
            </a:r>
          </a:p>
        </p:txBody>
      </p:sp>
      <p:sp>
        <p:nvSpPr>
          <p:cNvPr id="13" name="Прямоугольник 12"/>
          <p:cNvSpPr/>
          <p:nvPr/>
        </p:nvSpPr>
        <p:spPr>
          <a:xfrm rot="18365985">
            <a:off x="2037470" y="1988908"/>
            <a:ext cx="2730242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>
                  <a:prstDash val="solid"/>
                </a:ln>
                <a:solidFill>
                  <a:srgbClr val="66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планирование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4293096"/>
            <a:ext cx="230425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>
                  <a:solidFill>
                    <a:srgbClr val="00CC00"/>
                  </a:solidFill>
                </a:ln>
                <a:solidFill>
                  <a:srgbClr val="3399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отчетность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 rot="3309355">
            <a:off x="4883478" y="2104971"/>
            <a:ext cx="2454379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исполнение</a:t>
            </a:r>
          </a:p>
        </p:txBody>
      </p:sp>
      <p:grpSp>
        <p:nvGrpSpPr>
          <p:cNvPr id="17417" name="Группа 18"/>
          <p:cNvGrpSpPr>
            <a:grpSpLocks/>
          </p:cNvGrpSpPr>
          <p:nvPr/>
        </p:nvGrpSpPr>
        <p:grpSpPr bwMode="auto">
          <a:xfrm>
            <a:off x="107950" y="3716338"/>
            <a:ext cx="1727200" cy="396875"/>
            <a:chOff x="699782" y="769"/>
            <a:chExt cx="2020307" cy="397426"/>
          </a:xfrm>
        </p:grpSpPr>
        <p:sp>
          <p:nvSpPr>
            <p:cNvPr id="20" name="Нашивка 19"/>
            <p:cNvSpPr/>
            <p:nvPr/>
          </p:nvSpPr>
          <p:spPr>
            <a:xfrm>
              <a:off x="699782" y="769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898471" y="769"/>
              <a:ext cx="1622930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бюджета</a:t>
              </a:r>
            </a:p>
          </p:txBody>
        </p:sp>
      </p:grpSp>
      <p:grpSp>
        <p:nvGrpSpPr>
          <p:cNvPr id="17418" name="Группа 21"/>
          <p:cNvGrpSpPr>
            <a:grpSpLocks/>
          </p:cNvGrpSpPr>
          <p:nvPr/>
        </p:nvGrpSpPr>
        <p:grpSpPr bwMode="auto">
          <a:xfrm>
            <a:off x="250825" y="3213100"/>
            <a:ext cx="1992313" cy="396875"/>
            <a:chOff x="699782" y="453835"/>
            <a:chExt cx="1992378" cy="397426"/>
          </a:xfrm>
        </p:grpSpPr>
        <p:sp>
          <p:nvSpPr>
            <p:cNvPr id="23" name="Нашивка 22"/>
            <p:cNvSpPr/>
            <p:nvPr/>
          </p:nvSpPr>
          <p:spPr>
            <a:xfrm>
              <a:off x="699782" y="453835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898226" y="453835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Одобрение бюджета главой администрации</a:t>
              </a:r>
            </a:p>
          </p:txBody>
        </p:sp>
      </p:grpSp>
      <p:grpSp>
        <p:nvGrpSpPr>
          <p:cNvPr id="17419" name="Группа 24"/>
          <p:cNvGrpSpPr>
            <a:grpSpLocks/>
          </p:cNvGrpSpPr>
          <p:nvPr/>
        </p:nvGrpSpPr>
        <p:grpSpPr bwMode="auto">
          <a:xfrm>
            <a:off x="571500" y="2500313"/>
            <a:ext cx="1992313" cy="541337"/>
            <a:chOff x="699782" y="906901"/>
            <a:chExt cx="1992378" cy="397426"/>
          </a:xfrm>
        </p:grpSpPr>
        <p:sp>
          <p:nvSpPr>
            <p:cNvPr id="26" name="Нашивка 25"/>
            <p:cNvSpPr/>
            <p:nvPr/>
          </p:nvSpPr>
          <p:spPr>
            <a:xfrm>
              <a:off x="699782" y="906901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Нашивка 4"/>
            <p:cNvSpPr/>
            <p:nvPr/>
          </p:nvSpPr>
          <p:spPr>
            <a:xfrm>
              <a:off x="898226" y="906901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Внесение бюджета главой администрации в Думу</a:t>
              </a:r>
            </a:p>
          </p:txBody>
        </p:sp>
      </p:grpSp>
      <p:grpSp>
        <p:nvGrpSpPr>
          <p:cNvPr id="17420" name="Группа 27"/>
          <p:cNvGrpSpPr>
            <a:grpSpLocks/>
          </p:cNvGrpSpPr>
          <p:nvPr/>
        </p:nvGrpSpPr>
        <p:grpSpPr bwMode="auto">
          <a:xfrm>
            <a:off x="928688" y="2000250"/>
            <a:ext cx="2209800" cy="433388"/>
            <a:chOff x="699782" y="1359967"/>
            <a:chExt cx="1992378" cy="397426"/>
          </a:xfrm>
        </p:grpSpPr>
        <p:sp>
          <p:nvSpPr>
            <p:cNvPr id="29" name="Нашивка 28"/>
            <p:cNvSpPr/>
            <p:nvPr/>
          </p:nvSpPr>
          <p:spPr>
            <a:xfrm>
              <a:off x="699782" y="1359967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Нашивка 4"/>
            <p:cNvSpPr/>
            <p:nvPr/>
          </p:nvSpPr>
          <p:spPr>
            <a:xfrm>
              <a:off x="898733" y="1359967"/>
              <a:ext cx="1594475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бюджета Думой в одном чтении</a:t>
              </a:r>
            </a:p>
          </p:txBody>
        </p:sp>
      </p:grpSp>
      <p:grpSp>
        <p:nvGrpSpPr>
          <p:cNvPr id="17421" name="Группа 30"/>
          <p:cNvGrpSpPr>
            <a:grpSpLocks/>
          </p:cNvGrpSpPr>
          <p:nvPr/>
        </p:nvGrpSpPr>
        <p:grpSpPr bwMode="auto">
          <a:xfrm>
            <a:off x="1785938" y="857250"/>
            <a:ext cx="2122487" cy="431800"/>
            <a:chOff x="699782" y="1813034"/>
            <a:chExt cx="2020307" cy="397426"/>
          </a:xfrm>
        </p:grpSpPr>
        <p:sp>
          <p:nvSpPr>
            <p:cNvPr id="32" name="Нашивка 31"/>
            <p:cNvSpPr/>
            <p:nvPr/>
          </p:nvSpPr>
          <p:spPr>
            <a:xfrm>
              <a:off x="699782" y="1813034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Нашивка 4"/>
            <p:cNvSpPr/>
            <p:nvPr/>
          </p:nvSpPr>
          <p:spPr>
            <a:xfrm>
              <a:off x="899244" y="1813034"/>
              <a:ext cx="1621383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Принятие бюджета Думой</a:t>
              </a:r>
            </a:p>
          </p:txBody>
        </p:sp>
      </p:grpSp>
      <p:grpSp>
        <p:nvGrpSpPr>
          <p:cNvPr id="17422" name="Группа 36"/>
          <p:cNvGrpSpPr>
            <a:grpSpLocks/>
          </p:cNvGrpSpPr>
          <p:nvPr/>
        </p:nvGrpSpPr>
        <p:grpSpPr bwMode="auto">
          <a:xfrm>
            <a:off x="5435600" y="692150"/>
            <a:ext cx="2236788" cy="441325"/>
            <a:chOff x="177899" y="1652"/>
            <a:chExt cx="2237504" cy="440152"/>
          </a:xfrm>
        </p:grpSpPr>
        <p:sp>
          <p:nvSpPr>
            <p:cNvPr id="38" name="Нашивка 37"/>
            <p:cNvSpPr/>
            <p:nvPr/>
          </p:nvSpPr>
          <p:spPr>
            <a:xfrm rot="10800000">
              <a:off x="177899" y="165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Нашивка 4"/>
            <p:cNvSpPr/>
            <p:nvPr/>
          </p:nvSpPr>
          <p:spPr>
            <a:xfrm rot="21600000">
              <a:off x="398633" y="1652"/>
              <a:ext cx="179603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труда</a:t>
              </a:r>
            </a:p>
          </p:txBody>
        </p:sp>
      </p:grpSp>
      <p:grpSp>
        <p:nvGrpSpPr>
          <p:cNvPr id="17423" name="Группа 39"/>
          <p:cNvGrpSpPr>
            <a:grpSpLocks/>
          </p:cNvGrpSpPr>
          <p:nvPr/>
        </p:nvGrpSpPr>
        <p:grpSpPr bwMode="auto">
          <a:xfrm>
            <a:off x="5867400" y="1268413"/>
            <a:ext cx="2206625" cy="439737"/>
            <a:chOff x="208831" y="503426"/>
            <a:chExt cx="2206572" cy="440152"/>
          </a:xfrm>
        </p:grpSpPr>
        <p:sp>
          <p:nvSpPr>
            <p:cNvPr id="41" name="Нашивка 40"/>
            <p:cNvSpPr/>
            <p:nvPr/>
          </p:nvSpPr>
          <p:spPr>
            <a:xfrm rot="10800000">
              <a:off x="208831" y="503426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Нашивка 4"/>
            <p:cNvSpPr/>
            <p:nvPr/>
          </p:nvSpPr>
          <p:spPr>
            <a:xfrm rot="21600000">
              <a:off x="429489" y="503426"/>
              <a:ext cx="1765258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Социальные выплаты населению</a:t>
              </a:r>
            </a:p>
          </p:txBody>
        </p:sp>
      </p:grpSp>
      <p:grpSp>
        <p:nvGrpSpPr>
          <p:cNvPr id="17424" name="Группа 42"/>
          <p:cNvGrpSpPr>
            <a:grpSpLocks/>
          </p:cNvGrpSpPr>
          <p:nvPr/>
        </p:nvGrpSpPr>
        <p:grpSpPr bwMode="auto">
          <a:xfrm>
            <a:off x="6659563" y="2357438"/>
            <a:ext cx="2484437" cy="504825"/>
            <a:chOff x="208831" y="1005200"/>
            <a:chExt cx="2206572" cy="440152"/>
          </a:xfrm>
        </p:grpSpPr>
        <p:sp>
          <p:nvSpPr>
            <p:cNvPr id="44" name="Нашивка 43"/>
            <p:cNvSpPr/>
            <p:nvPr/>
          </p:nvSpPr>
          <p:spPr>
            <a:xfrm rot="10800000">
              <a:off x="208831" y="1005200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Нашивка 4"/>
            <p:cNvSpPr/>
            <p:nvPr/>
          </p:nvSpPr>
          <p:spPr>
            <a:xfrm>
              <a:off x="428783" y="1005200"/>
              <a:ext cx="176666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Финансовое обеспечение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муниципальных учреждений</a:t>
              </a:r>
            </a:p>
          </p:txBody>
        </p:sp>
      </p:grpSp>
      <p:grpSp>
        <p:nvGrpSpPr>
          <p:cNvPr id="17425" name="Группа 45"/>
          <p:cNvGrpSpPr>
            <a:grpSpLocks/>
          </p:cNvGrpSpPr>
          <p:nvPr/>
        </p:nvGrpSpPr>
        <p:grpSpPr bwMode="auto">
          <a:xfrm>
            <a:off x="6227763" y="1844675"/>
            <a:ext cx="2206625" cy="439738"/>
            <a:chOff x="208831" y="1506973"/>
            <a:chExt cx="2206572" cy="440153"/>
          </a:xfrm>
        </p:grpSpPr>
        <p:sp>
          <p:nvSpPr>
            <p:cNvPr id="47" name="Нашивка 46"/>
            <p:cNvSpPr/>
            <p:nvPr/>
          </p:nvSpPr>
          <p:spPr>
            <a:xfrm rot="10800000">
              <a:off x="208831" y="1506973"/>
              <a:ext cx="2206572" cy="44015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Нашивка 4"/>
            <p:cNvSpPr/>
            <p:nvPr/>
          </p:nvSpPr>
          <p:spPr>
            <a:xfrm>
              <a:off x="429488" y="1506973"/>
              <a:ext cx="1765258" cy="4401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Строительство социально-значимых объектов</a:t>
              </a:r>
            </a:p>
          </p:txBody>
        </p:sp>
      </p:grpSp>
      <p:grpSp>
        <p:nvGrpSpPr>
          <p:cNvPr id="17426" name="Группа 48"/>
          <p:cNvGrpSpPr>
            <a:grpSpLocks/>
          </p:cNvGrpSpPr>
          <p:nvPr/>
        </p:nvGrpSpPr>
        <p:grpSpPr bwMode="auto">
          <a:xfrm>
            <a:off x="7019925" y="2997200"/>
            <a:ext cx="1985963" cy="439738"/>
            <a:chOff x="177899" y="2008748"/>
            <a:chExt cx="2237504" cy="440152"/>
          </a:xfrm>
        </p:grpSpPr>
        <p:sp>
          <p:nvSpPr>
            <p:cNvPr id="50" name="Нашивка 49"/>
            <p:cNvSpPr/>
            <p:nvPr/>
          </p:nvSpPr>
          <p:spPr>
            <a:xfrm rot="10800000">
              <a:off x="177899" y="2008748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Нашивка 4"/>
            <p:cNvSpPr/>
            <p:nvPr/>
          </p:nvSpPr>
          <p:spPr>
            <a:xfrm>
              <a:off x="397894" y="2008748"/>
              <a:ext cx="1797514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Заключение контрактов и договоров</a:t>
              </a:r>
            </a:p>
          </p:txBody>
        </p:sp>
      </p:grpSp>
      <p:grpSp>
        <p:nvGrpSpPr>
          <p:cNvPr id="17427" name="Группа 55"/>
          <p:cNvGrpSpPr>
            <a:grpSpLocks/>
          </p:cNvGrpSpPr>
          <p:nvPr/>
        </p:nvGrpSpPr>
        <p:grpSpPr bwMode="auto">
          <a:xfrm rot="-8265962">
            <a:off x="6656388" y="5354638"/>
            <a:ext cx="1908175" cy="561975"/>
            <a:chOff x="615181" y="2098"/>
            <a:chExt cx="2370035" cy="472707"/>
          </a:xfrm>
        </p:grpSpPr>
        <p:sp>
          <p:nvSpPr>
            <p:cNvPr id="57" name="Нашивка 56"/>
            <p:cNvSpPr/>
            <p:nvPr/>
          </p:nvSpPr>
          <p:spPr>
            <a:xfrm>
              <a:off x="709424" y="63822"/>
              <a:ext cx="2370035" cy="46603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Нашивка 4"/>
            <p:cNvSpPr/>
            <p:nvPr/>
          </p:nvSpPr>
          <p:spPr>
            <a:xfrm rot="16216488">
              <a:off x="1620339" y="-692435"/>
              <a:ext cx="406669" cy="1927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Составление отчетности</a:t>
              </a:r>
            </a:p>
          </p:txBody>
        </p:sp>
      </p:grpSp>
      <p:grpSp>
        <p:nvGrpSpPr>
          <p:cNvPr id="17428" name="Группа 58"/>
          <p:cNvGrpSpPr>
            <a:grpSpLocks/>
          </p:cNvGrpSpPr>
          <p:nvPr/>
        </p:nvGrpSpPr>
        <p:grpSpPr bwMode="auto">
          <a:xfrm rot="-8234392">
            <a:off x="5414963" y="5392738"/>
            <a:ext cx="2243137" cy="623887"/>
            <a:chOff x="615181" y="533593"/>
            <a:chExt cx="2337272" cy="477628"/>
          </a:xfrm>
        </p:grpSpPr>
        <p:sp>
          <p:nvSpPr>
            <p:cNvPr id="60" name="Нашивка 59"/>
            <p:cNvSpPr/>
            <p:nvPr/>
          </p:nvSpPr>
          <p:spPr>
            <a:xfrm>
              <a:off x="617322" y="531813"/>
              <a:ext cx="2337273" cy="46669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Нашивка 4"/>
            <p:cNvSpPr/>
            <p:nvPr/>
          </p:nvSpPr>
          <p:spPr>
            <a:xfrm rot="10774783">
              <a:off x="824201" y="543096"/>
              <a:ext cx="1870810" cy="466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 Решения об исполнении бюджета</a:t>
              </a:r>
            </a:p>
          </p:txBody>
        </p:sp>
      </p:grpSp>
      <p:grpSp>
        <p:nvGrpSpPr>
          <p:cNvPr id="17429" name="Группа 64"/>
          <p:cNvGrpSpPr>
            <a:grpSpLocks/>
          </p:cNvGrpSpPr>
          <p:nvPr/>
        </p:nvGrpSpPr>
        <p:grpSpPr bwMode="auto">
          <a:xfrm rot="-2477538">
            <a:off x="3373438" y="5378450"/>
            <a:ext cx="2247900" cy="706438"/>
            <a:chOff x="615181" y="1596583"/>
            <a:chExt cx="2337272" cy="466223"/>
          </a:xfrm>
        </p:grpSpPr>
        <p:sp>
          <p:nvSpPr>
            <p:cNvPr id="66" name="Нашивка 65"/>
            <p:cNvSpPr/>
            <p:nvPr/>
          </p:nvSpPr>
          <p:spPr>
            <a:xfrm>
              <a:off x="615181" y="1596583"/>
              <a:ext cx="2337272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Нашивка 4"/>
            <p:cNvSpPr/>
            <p:nvPr/>
          </p:nvSpPr>
          <p:spPr>
            <a:xfrm>
              <a:off x="849568" y="1596583"/>
              <a:ext cx="1868497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Представление  главой администрации Решения об исполнении  бюджета в Думу</a:t>
              </a:r>
            </a:p>
          </p:txBody>
        </p:sp>
      </p:grpSp>
      <p:grpSp>
        <p:nvGrpSpPr>
          <p:cNvPr id="17430" name="Группа 67"/>
          <p:cNvGrpSpPr>
            <a:grpSpLocks/>
          </p:cNvGrpSpPr>
          <p:nvPr/>
        </p:nvGrpSpPr>
        <p:grpSpPr bwMode="auto">
          <a:xfrm rot="-2210187">
            <a:off x="931863" y="5295900"/>
            <a:ext cx="2251075" cy="696913"/>
            <a:chOff x="615181" y="2128078"/>
            <a:chExt cx="2370036" cy="466223"/>
          </a:xfrm>
        </p:grpSpPr>
        <p:sp>
          <p:nvSpPr>
            <p:cNvPr id="69" name="Нашивка 68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и принятие Решения об исполнении бюджета Думой</a:t>
              </a:r>
            </a:p>
          </p:txBody>
        </p:sp>
      </p:grpSp>
      <p:sp>
        <p:nvSpPr>
          <p:cNvPr id="68" name="Нашивка 67"/>
          <p:cNvSpPr/>
          <p:nvPr/>
        </p:nvSpPr>
        <p:spPr bwMode="auto">
          <a:xfrm>
            <a:off x="1214438" y="1428750"/>
            <a:ext cx="2209800" cy="433388"/>
          </a:xfrm>
          <a:prstGeom prst="chevron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Нашивка 4"/>
          <p:cNvSpPr/>
          <p:nvPr/>
        </p:nvSpPr>
        <p:spPr bwMode="auto">
          <a:xfrm>
            <a:off x="1357313" y="1428750"/>
            <a:ext cx="1768475" cy="4333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7620" rIns="0" bIns="7620" spcCol="1270" anchor="ctr"/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Публичные слушания бюджета в Думе</a:t>
            </a:r>
          </a:p>
        </p:txBody>
      </p:sp>
      <p:grpSp>
        <p:nvGrpSpPr>
          <p:cNvPr id="17433" name="Группа 51"/>
          <p:cNvGrpSpPr>
            <a:grpSpLocks/>
          </p:cNvGrpSpPr>
          <p:nvPr/>
        </p:nvGrpSpPr>
        <p:grpSpPr bwMode="auto">
          <a:xfrm>
            <a:off x="7380288" y="3573463"/>
            <a:ext cx="1655762" cy="439737"/>
            <a:chOff x="177899" y="2510522"/>
            <a:chExt cx="2237504" cy="440152"/>
          </a:xfrm>
        </p:grpSpPr>
        <p:sp>
          <p:nvSpPr>
            <p:cNvPr id="53" name="Нашивка 52"/>
            <p:cNvSpPr/>
            <p:nvPr/>
          </p:nvSpPr>
          <p:spPr>
            <a:xfrm rot="10800000">
              <a:off x="177899" y="251052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Нашивка 4"/>
            <p:cNvSpPr/>
            <p:nvPr/>
          </p:nvSpPr>
          <p:spPr>
            <a:xfrm rot="21600000">
              <a:off x="398860" y="2510522"/>
              <a:ext cx="1795582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иных расходов</a:t>
              </a:r>
            </a:p>
          </p:txBody>
        </p:sp>
      </p:grpSp>
      <p:grpSp>
        <p:nvGrpSpPr>
          <p:cNvPr id="17434" name="Группа 67"/>
          <p:cNvGrpSpPr>
            <a:grpSpLocks/>
          </p:cNvGrpSpPr>
          <p:nvPr/>
        </p:nvGrpSpPr>
        <p:grpSpPr bwMode="auto">
          <a:xfrm rot="-2223125">
            <a:off x="2179638" y="5332413"/>
            <a:ext cx="2251075" cy="696912"/>
            <a:chOff x="615181" y="2128078"/>
            <a:chExt cx="2370036" cy="466223"/>
          </a:xfrm>
        </p:grpSpPr>
        <p:sp>
          <p:nvSpPr>
            <p:cNvPr id="77" name="Нашивка 76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Публичные слушания Решения об исполнении бюджета в Думе</a:t>
              </a:r>
            </a:p>
          </p:txBody>
        </p:sp>
      </p:grpSp>
      <p:pic>
        <p:nvPicPr>
          <p:cNvPr id="1743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Номер слайда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548680"/>
          <a:ext cx="8784977" cy="6187082"/>
        </p:xfrm>
        <a:graphic>
          <a:graphicData uri="http://schemas.openxmlformats.org/drawingml/2006/table">
            <a:tbl>
              <a:tblPr/>
              <a:tblGrid>
                <a:gridCol w="46441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005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0080"/>
                <a:gridCol w="720081"/>
              </a:tblGrid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Calibri"/>
                        </a:rPr>
                        <a:t>Показатели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2018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2019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(оценка)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2020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 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2021 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2022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численность, тыс. чел.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11,05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11,13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11,1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11,075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11,025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Промышленность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Объем отгруженных товаров, выполненных работ и услуг, 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2,53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2,10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2,23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2,36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2,52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промышленного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106,2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106,3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107,5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106,5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Сельское хозяйство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Продукция сельского хозяйства во всех категориях хозяйств, 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2351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2550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2716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2867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3030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сельскохозяйственного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91,4</a:t>
                      </a: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104,8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101,0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102,0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Среднее и малое предпринимательство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Число малых и средних предприятий, единиц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48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48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48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49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9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малых и средних предприятий, 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1264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1270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1272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1275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1277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Оборот малых и средних предприятий,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2295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2290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2300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2400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smtClean="0">
                          <a:latin typeface="Calibri"/>
                          <a:ea typeface="Calibri"/>
                          <a:cs typeface="Calibri"/>
                        </a:rPr>
                        <a:t>2500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7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предпринимателей без образования юридического лица,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214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215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Труд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 занятых в экономике,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организаций,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2090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2090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5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Среднемесячная номинальная начисленная заработная плата,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22088,0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25367,7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27095,6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28422,0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30298,0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Социально-культурная сфера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детских садов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Численность детей, посещающих детские сады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381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329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336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детей в пришкольных дошкольных группах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школ, всего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в том числе филиалов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обучающихся в общеобразовательных школах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1199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1194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1206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1198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1198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библиотек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учреждений культурно-досугового типа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80649" y="92333"/>
            <a:ext cx="8663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Основные социально-экономические показатели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Александро-Невского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района </a:t>
            </a:r>
            <a:r>
              <a:rPr kumimoji="0" lang="ru-RU" sz="1400" b="0" i="0" u="none" strike="noStrike" cap="none" normalizeH="0" baseline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за  2019 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год и плановый </a:t>
            </a:r>
            <a:r>
              <a:rPr kumimoji="0" lang="ru-RU" sz="1400" b="0" i="0" u="none" strike="noStrike" cap="none" normalizeH="0" baseline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период 2020-2022</a:t>
            </a:r>
            <a:r>
              <a:rPr kumimoji="0" lang="ru-RU" sz="1400" b="0" i="0" u="none" strike="noStrike" cap="none" normalizeH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годов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79512" y="272021"/>
            <a:ext cx="8964488" cy="65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ОСНОВНЫЕ НАПРАВЛЕНИЯ БЮДЖЕТНОЙ ПОЛИТИКИ</a:t>
            </a:r>
            <a:endParaRPr kumimoji="0" lang="ru-RU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бюджетной политики муниципального образования – Александро-Невский  муниципальный район на 2019 год и на плановый период 2020 и 2021 годов остается обеспечение  сбалансированности и устойчивости бюджетной системы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района. При этом сохраняется преемственность реализуемых задач бюджетной политики, проводимой в предыдущий период, актуализированных с учетом текущей экономической ситуации и прогноза социально-экономического развития муниципального образования – Александро-Невский муниципальный район на 2019 год и на плановый период 2020 и 2021 годов.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цели в среднесрочном периоде необходимо будет сосредоточить усилия на решении следующих основных задач: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сохранение и развитие налогового потенциала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района, включая реализацию мероприятий, направленных на: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качественного администрирования всех доходных источников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активизацию взаимодействия органов местного самоуправления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 и Межрайонной инспекции ФНС России № 7 по Рязанской области в части актуализации базы данных, необходимых для начисления имущественных налогов и расширения налогооблагаемой базы по ним, а также по погашению налоговой задолженности в бюджет;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легализацию трудовых отношений и своевременную уплату налога на доходы физических лиц;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комплекса мер бюджетного и налогового стимулирования в целях привлечения инвестиций для реализации приоритетных направлений и проектов, способных увеличить поступление доходов в бюджет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эффективного управления и распоряжения муниципальной собственностью;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повышение эффективности бюджетных расходов.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возможно за счет: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и результативности имеющихся инструментов программно-целевого управления;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создания условий для повышения качества предоставления муниципальных услуг;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процедур проведения муниципальных закупок, в том числе за счет автоматизации процесса закупочных процедур и последующего контроля за исполнением принятых бюджетных обязательств;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соблюдения принципов ответственной бюджетной политики и недопущения принятия новых расходных обязательств, не обеспеченных реальными источниками финансирования на весь период их исполнения;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распределения ограниченных бюджетных ресурсов 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учетом приоритетных направлений социально-экономического развития района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приведения уровня бюджетных расходов в соответствие с новыми реалиями;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строгого соблюдения бюджетно-финансовой дисциплины всеми главными распорядителями и получателями средств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совершенствования процедур предварительного и последующего контроля, развития инструментов финансового контроля, а также применения бюджетной меры принуждения за совершение бюджетного нарушения в финансово-бюджетной сфере;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продолжения мониторингов оценки качества финансового менеджмента главных распорядителей бюджетных средств, поселений района, включающих основные принципы формирования и исполнения местных бюджетов. 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17360</TotalTime>
  <Words>5146</Words>
  <Application>Microsoft Office PowerPoint</Application>
  <PresentationFormat>Экран (4:3)</PresentationFormat>
  <Paragraphs>1232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ИСПОЛНЕНИЕ РАЙОННОГО БЮДЖЕТА  за 2019 год, тыс. рублей</vt:lpstr>
      <vt:lpstr>                                     ОСНОВНЫЕ ПАРАМЕТРЫ           консолидированного БЮДЖЕТА муниципального района на 2020 год, тыс. рублей</vt:lpstr>
      <vt:lpstr>Слайд 17</vt:lpstr>
      <vt:lpstr>Слайд 18</vt:lpstr>
      <vt:lpstr>Слайд 19</vt:lpstr>
      <vt:lpstr>Слайд 20</vt:lpstr>
      <vt:lpstr>Слайд 21</vt:lpstr>
      <vt:lpstr>Слайд 22</vt:lpstr>
      <vt:lpstr>Объем и структура  безвозмездных поступлений  районного бюджета, тыс.рублей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Правительство Рязанской области Министерство финансов Рязанской области</dc:title>
  <dc:creator>Кулакова</dc:creator>
  <cp:lastModifiedBy>Admin</cp:lastModifiedBy>
  <cp:revision>1959</cp:revision>
  <dcterms:created xsi:type="dcterms:W3CDTF">2009-10-05T07:23:05Z</dcterms:created>
  <dcterms:modified xsi:type="dcterms:W3CDTF">2020-03-26T05:33:54Z</dcterms:modified>
</cp:coreProperties>
</file>