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charts/chart3.xml" ContentType="application/vnd.openxmlformats-officedocument.drawingml.chart+xml"/>
  <Override PartName="/ppt/diagrams/data2.xml" ContentType="application/vnd.openxmlformats-officedocument.drawingml.diagramData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rawings/drawing1.xml" ContentType="application/vnd.openxmlformats-officedocument.drawingml.chartshapes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charts/chart4.xml" ContentType="application/vnd.openxmlformats-officedocument.drawingml.chart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68" r:id="rId1"/>
  </p:sldMasterIdLst>
  <p:notesMasterIdLst>
    <p:notesMasterId r:id="rId33"/>
  </p:notesMasterIdLst>
  <p:sldIdLst>
    <p:sldId id="262" r:id="rId2"/>
    <p:sldId id="307" r:id="rId3"/>
    <p:sldId id="283" r:id="rId4"/>
    <p:sldId id="286" r:id="rId5"/>
    <p:sldId id="287" r:id="rId6"/>
    <p:sldId id="288" r:id="rId7"/>
    <p:sldId id="289" r:id="rId8"/>
    <p:sldId id="290" r:id="rId9"/>
    <p:sldId id="291" r:id="rId10"/>
    <p:sldId id="311" r:id="rId11"/>
    <p:sldId id="292" r:id="rId12"/>
    <p:sldId id="310" r:id="rId13"/>
    <p:sldId id="308" r:id="rId14"/>
    <p:sldId id="293" r:id="rId15"/>
    <p:sldId id="294" r:id="rId16"/>
    <p:sldId id="295" r:id="rId17"/>
    <p:sldId id="306" r:id="rId18"/>
    <p:sldId id="296" r:id="rId19"/>
    <p:sldId id="297" r:id="rId20"/>
    <p:sldId id="299" r:id="rId21"/>
    <p:sldId id="302" r:id="rId22"/>
    <p:sldId id="301" r:id="rId23"/>
    <p:sldId id="269" r:id="rId24"/>
    <p:sldId id="303" r:id="rId25"/>
    <p:sldId id="273" r:id="rId26"/>
    <p:sldId id="275" r:id="rId27"/>
    <p:sldId id="272" r:id="rId28"/>
    <p:sldId id="276" r:id="rId29"/>
    <p:sldId id="304" r:id="rId30"/>
    <p:sldId id="305" r:id="rId31"/>
    <p:sldId id="277" r:id="rId32"/>
  </p:sldIdLst>
  <p:sldSz cx="9144000" cy="6858000" type="screen4x3"/>
  <p:notesSz cx="6797675" cy="98742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CC0000"/>
    <a:srgbClr val="FF0000"/>
    <a:srgbClr val="006600"/>
    <a:srgbClr val="CC3300"/>
    <a:srgbClr val="CCFF99"/>
    <a:srgbClr val="FF6699"/>
    <a:srgbClr val="FF3300"/>
    <a:srgbClr val="33CC33"/>
    <a:srgbClr val="66FFCC"/>
    <a:srgbClr val="FFFF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38" autoAdjust="0"/>
    <p:restoredTop sz="93913" autoAdjust="0"/>
  </p:normalViewPr>
  <p:slideViewPr>
    <p:cSldViewPr>
      <p:cViewPr varScale="1">
        <p:scale>
          <a:sx n="102" d="100"/>
          <a:sy n="102" d="100"/>
        </p:scale>
        <p:origin x="-37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>
        <c:manualLayout>
          <c:layoutTarget val="inner"/>
          <c:xMode val="edge"/>
          <c:yMode val="edge"/>
          <c:x val="6.8582138044462712E-2"/>
          <c:y val="5.0473457250976364E-2"/>
          <c:w val="0.69371708116617381"/>
          <c:h val="0.84317326500459877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Доходы, всего</c:v>
                </c:pt>
              </c:strCache>
            </c:strRef>
          </c:tx>
          <c:spPr>
            <a:solidFill>
              <a:srgbClr val="FFFF00"/>
            </a:solidFill>
            <a:scene3d>
              <a:camera prst="orthographicFront"/>
              <a:lightRig rig="threePt" dir="t"/>
            </a:scene3d>
            <a:sp3d>
              <a:bevelT w="101600" prst="riblet"/>
              <a:bevelB w="152400" h="50800" prst="softRound"/>
            </a:sp3d>
          </c:spPr>
          <c:dLbls>
            <c:dLbl>
              <c:idx val="1"/>
              <c:layout>
                <c:manualLayout>
                  <c:x val="0"/>
                  <c:y val="-2.5254293948050392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2018 г</c:v>
                </c:pt>
                <c:pt idx="1">
                  <c:v>2019г</c:v>
                </c:pt>
                <c:pt idx="2">
                  <c:v>2020г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274.60000000000002</c:v>
                </c:pt>
                <c:pt idx="1">
                  <c:v>262.5</c:v>
                </c:pt>
                <c:pt idx="2">
                  <c:v>280.8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налоговые и неналоговые доходы</c:v>
                </c:pt>
              </c:strCache>
            </c:strRef>
          </c:tx>
          <c:spPr>
            <a:solidFill>
              <a:srgbClr val="00B050"/>
            </a:solidFill>
            <a:scene3d>
              <a:camera prst="orthographicFront"/>
              <a:lightRig rig="threePt" dir="t"/>
            </a:scene3d>
            <a:sp3d>
              <a:bevelT w="101600" prst="riblet"/>
            </a:sp3d>
          </c:spPr>
          <c:dLbls>
            <c:dLbl>
              <c:idx val="0"/>
              <c:layout>
                <c:manualLayout>
                  <c:x val="1.0449863693341523E-2"/>
                  <c:y val="-1.6836195965366976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7914052045728397E-2"/>
                  <c:y val="-2.5254293948050392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8.9570260228642017E-3"/>
                  <c:y val="-2.5254293948050392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2018 г</c:v>
                </c:pt>
                <c:pt idx="1">
                  <c:v>2019г</c:v>
                </c:pt>
                <c:pt idx="2">
                  <c:v>2020г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91.3</c:v>
                </c:pt>
                <c:pt idx="1">
                  <c:v>94.8</c:v>
                </c:pt>
                <c:pt idx="2">
                  <c:v>103.1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безвозмездные поступления</c:v>
                </c:pt>
              </c:strCache>
            </c:strRef>
          </c:tx>
          <c:spPr>
            <a:solidFill>
              <a:srgbClr val="FF0066"/>
            </a:solidFill>
            <a:scene3d>
              <a:camera prst="orthographicFront"/>
              <a:lightRig rig="threePt" dir="t"/>
            </a:scene3d>
            <a:sp3d>
              <a:bevelT w="101600" prst="riblet"/>
            </a:sp3d>
          </c:spPr>
          <c:dLbls>
            <c:dLbl>
              <c:idx val="0"/>
              <c:layout>
                <c:manualLayout>
                  <c:x val="2.2392565057160401E-2"/>
                  <c:y val="-2.2448261287156032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3435539034296276E-2"/>
                  <c:y val="-2.2448261287156032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2.2392565057160401E-2"/>
                  <c:y val="-1.1224130643578053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2018 г</c:v>
                </c:pt>
                <c:pt idx="1">
                  <c:v>2019г</c:v>
                </c:pt>
                <c:pt idx="2">
                  <c:v>2020г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183.3</c:v>
                </c:pt>
                <c:pt idx="1">
                  <c:v>167.7</c:v>
                </c:pt>
                <c:pt idx="2">
                  <c:v>177.7</c:v>
                </c:pt>
              </c:numCache>
            </c:numRef>
          </c:val>
        </c:ser>
        <c:shape val="cylinder"/>
        <c:axId val="108471040"/>
        <c:axId val="108472576"/>
        <c:axId val="0"/>
      </c:bar3DChart>
      <c:catAx>
        <c:axId val="108471040"/>
        <c:scaling>
          <c:orientation val="minMax"/>
        </c:scaling>
        <c:delete val="1"/>
        <c:axPos val="b"/>
        <c:numFmt formatCode="General" sourceLinked="0"/>
        <c:tickLblPos val="none"/>
        <c:crossAx val="108472576"/>
        <c:crosses val="autoZero"/>
        <c:auto val="1"/>
        <c:lblAlgn val="ctr"/>
        <c:lblOffset val="100"/>
      </c:catAx>
      <c:valAx>
        <c:axId val="108472576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0847104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2068254889219696"/>
          <c:y val="0.29160821685904248"/>
          <c:w val="0.21930166715271704"/>
          <c:h val="0.62162372957976064"/>
        </c:manualLayout>
      </c:layout>
      <c:txPr>
        <a:bodyPr/>
        <a:lstStyle/>
        <a:p>
          <a:pPr>
            <a:defRPr b="1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3.3036838499426117E-2"/>
          <c:y val="0.10465248363795952"/>
          <c:w val="0.64712574122679334"/>
          <c:h val="0.8582936795685375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 w="95250"/>
              <a:bevelB w="95250"/>
            </a:sp3d>
          </c:spPr>
          <c:explosion val="25"/>
          <c:dPt>
            <c:idx val="1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>
                <a:bevelT w="95250"/>
                <a:bevelB w="95250"/>
              </a:sp3d>
            </c:spPr>
          </c:dPt>
          <c:dPt>
            <c:idx val="2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>
                <a:bevelT w="95250"/>
                <a:bevelB w="95250"/>
              </a:sp3d>
            </c:spPr>
          </c:dPt>
          <c:dPt>
            <c:idx val="3"/>
            <c:spPr>
              <a:solidFill>
                <a:srgbClr val="CC00CC"/>
              </a:solidFill>
              <a:scene3d>
                <a:camera prst="orthographicFront"/>
                <a:lightRig rig="threePt" dir="t"/>
              </a:scene3d>
              <a:sp3d>
                <a:bevelT w="95250"/>
                <a:bevelB w="95250"/>
              </a:sp3d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>
                <a:bevelT w="95250"/>
                <a:bevelB w="95250"/>
              </a:sp3d>
            </c:spPr>
          </c:dPt>
          <c:dPt>
            <c:idx val="7"/>
            <c:spPr>
              <a:solidFill>
                <a:srgbClr val="33CC33"/>
              </a:solidFill>
              <a:scene3d>
                <a:camera prst="orthographicFront"/>
                <a:lightRig rig="threePt" dir="t"/>
              </a:scene3d>
              <a:sp3d>
                <a:bevelT w="95250"/>
                <a:bevelB w="95250"/>
              </a:sp3d>
            </c:spPr>
          </c:dPt>
          <c:dLbls>
            <c:dLbl>
              <c:idx val="0"/>
              <c:layout>
                <c:manualLayout>
                  <c:x val="-6.3658956875162015E-2"/>
                  <c:y val="0.1119887543064144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"/>
                  <c:y val="-2.9977040236771099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7.1288375365700105E-4"/>
                  <c:y val="-5.0135883519075816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1.5905061474650966E-2"/>
                  <c:y val="-0.1117071062451180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1.3875368014665095E-2"/>
                  <c:y val="-5.7449202204635223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9.2485094248787175E-3"/>
                  <c:y val="-3.8743141636297433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4.4860756212272814E-3"/>
                  <c:y val="-3.2011986381304917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Val val="1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Лист1!$A$2:$A$11</c:f>
              <c:strCache>
                <c:ptCount val="10"/>
                <c:pt idx="0">
                  <c:v>НДФЛ</c:v>
                </c:pt>
                <c:pt idx="1">
                  <c:v>Единый налог на вмененный доход</c:v>
                </c:pt>
                <c:pt idx="2">
                  <c:v>Единый сельскохозяйственный налог</c:v>
                </c:pt>
                <c:pt idx="3">
                  <c:v>Налог на имущество физ.лиц</c:v>
                </c:pt>
                <c:pt idx="4">
                  <c:v>Земельный налог</c:v>
                </c:pt>
                <c:pt idx="5">
                  <c:v>Государственная пошлина</c:v>
                </c:pt>
                <c:pt idx="6">
                  <c:v>Акцизы</c:v>
                </c:pt>
                <c:pt idx="7">
                  <c:v>Доходы полученные в виде арендной платы</c:v>
                </c:pt>
                <c:pt idx="8">
                  <c:v>Штрафы, штрафные санкции</c:v>
                </c:pt>
                <c:pt idx="9">
                  <c:v>Другие доходы</c:v>
                </c:pt>
              </c:strCache>
            </c:strRef>
          </c:cat>
          <c:val>
            <c:numRef>
              <c:f>Лист1!$B$2:$B$11</c:f>
              <c:numCache>
                <c:formatCode>General</c:formatCode>
                <c:ptCount val="10"/>
                <c:pt idx="0">
                  <c:v>70.400000000000006</c:v>
                </c:pt>
                <c:pt idx="1">
                  <c:v>2.9</c:v>
                </c:pt>
                <c:pt idx="2">
                  <c:v>0.9</c:v>
                </c:pt>
                <c:pt idx="3">
                  <c:v>1.2</c:v>
                </c:pt>
                <c:pt idx="4">
                  <c:v>10.200000000000001</c:v>
                </c:pt>
                <c:pt idx="5">
                  <c:v>0.4</c:v>
                </c:pt>
                <c:pt idx="6">
                  <c:v>4.3</c:v>
                </c:pt>
                <c:pt idx="7">
                  <c:v>3.8</c:v>
                </c:pt>
                <c:pt idx="8">
                  <c:v>0.2</c:v>
                </c:pt>
                <c:pt idx="9">
                  <c:v>5.7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68107635851074166"/>
          <c:y val="4.7594243175869784E-3"/>
          <c:w val="0.31892359182313157"/>
          <c:h val="0.99524057568241298"/>
        </c:manualLayout>
      </c:layout>
      <c:txPr>
        <a:bodyPr/>
        <a:lstStyle/>
        <a:p>
          <a:pPr>
            <a:defRPr sz="1550" b="1" i="1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floor>
      <c:spPr>
        <a:noFill/>
      </c:spPr>
    </c:floor>
    <c:sideWall>
      <c:spPr>
        <a:ln>
          <a:solidFill>
            <a:schemeClr val="accent1"/>
          </a:solidFill>
        </a:ln>
      </c:spPr>
    </c:sideWall>
    <c:backWall>
      <c:spPr>
        <a:ln>
          <a:solidFill>
            <a:schemeClr val="accent1"/>
          </a:solidFill>
        </a:ln>
      </c:spPr>
    </c:backWall>
    <c:plotArea>
      <c:layout>
        <c:manualLayout>
          <c:layoutTarget val="inner"/>
          <c:xMode val="edge"/>
          <c:yMode val="edge"/>
          <c:x val="2.4098301463771812E-2"/>
          <c:y val="3.8249800948042811E-2"/>
          <c:w val="0.96538174502349983"/>
          <c:h val="0.50089554092755129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2018</c:v>
                </c:pt>
              </c:strCache>
            </c:strRef>
          </c:tx>
          <c:spPr>
            <a:solidFill>
              <a:srgbClr val="6600FF"/>
            </a:solidFill>
          </c:spPr>
          <c:dLbls>
            <c:dLbl>
              <c:idx val="0"/>
              <c:layout>
                <c:manualLayout>
                  <c:x val="-1.3010849432030343E-2"/>
                  <c:y val="-1.2247867520892738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8.6738996213535507E-3"/>
                  <c:y val="-2.6945308545964226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1.3010849432030343E-2"/>
                  <c:y val="4.8991470083570984E-3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Лист1!$A$2:$A$9</c:f>
              <c:strCache>
                <c:ptCount val="8"/>
                <c:pt idx="0">
                  <c:v>Общегосударственные расходы</c:v>
                </c:pt>
                <c:pt idx="1">
                  <c:v>Образование</c:v>
                </c:pt>
                <c:pt idx="2">
                  <c:v>Социальная политика</c:v>
                </c:pt>
                <c:pt idx="3">
                  <c:v>Национальная безопасность</c:v>
                </c:pt>
                <c:pt idx="4">
                  <c:v>ЖКХ</c:v>
                </c:pt>
                <c:pt idx="5">
                  <c:v>Национальная экономика</c:v>
                </c:pt>
                <c:pt idx="6">
                  <c:v>Культура</c:v>
                </c:pt>
                <c:pt idx="7">
                  <c:v>Другие расходы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23.5</c:v>
                </c:pt>
                <c:pt idx="1">
                  <c:v>182.6</c:v>
                </c:pt>
                <c:pt idx="2">
                  <c:v>30.2</c:v>
                </c:pt>
                <c:pt idx="3">
                  <c:v>1.7</c:v>
                </c:pt>
                <c:pt idx="4">
                  <c:v>6.7</c:v>
                </c:pt>
                <c:pt idx="5">
                  <c:v>1.2</c:v>
                </c:pt>
                <c:pt idx="6">
                  <c:v>36.800000000000011</c:v>
                </c:pt>
                <c:pt idx="7">
                  <c:v>1.1000000000000001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2019</c:v>
                </c:pt>
              </c:strCache>
            </c:strRef>
          </c:tx>
          <c:spPr>
            <a:solidFill>
              <a:srgbClr val="FF3300"/>
            </a:solidFill>
          </c:spPr>
          <c:dLbls>
            <c:dLbl>
              <c:idx val="0"/>
              <c:layout>
                <c:manualLayout>
                  <c:x val="5.7825997475690434E-3"/>
                  <c:y val="-4.8991470083570984E-3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0119549558245806E-2"/>
                  <c:y val="-2.204635441741052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Лист1!$A$2:$A$9</c:f>
              <c:strCache>
                <c:ptCount val="8"/>
                <c:pt idx="0">
                  <c:v>Общегосударственные расходы</c:v>
                </c:pt>
                <c:pt idx="1">
                  <c:v>Образование</c:v>
                </c:pt>
                <c:pt idx="2">
                  <c:v>Социальная политика</c:v>
                </c:pt>
                <c:pt idx="3">
                  <c:v>Национальная безопасность</c:v>
                </c:pt>
                <c:pt idx="4">
                  <c:v>ЖКХ</c:v>
                </c:pt>
                <c:pt idx="5">
                  <c:v>Национальная экономика</c:v>
                </c:pt>
                <c:pt idx="6">
                  <c:v>Культура</c:v>
                </c:pt>
                <c:pt idx="7">
                  <c:v>Другие расходы</c:v>
                </c:pt>
              </c:strCache>
            </c:strRef>
          </c:cat>
          <c:val>
            <c:numRef>
              <c:f>Лист1!$C$2:$C$9</c:f>
              <c:numCache>
                <c:formatCode>General</c:formatCode>
                <c:ptCount val="8"/>
                <c:pt idx="0">
                  <c:v>19.2</c:v>
                </c:pt>
                <c:pt idx="1">
                  <c:v>176.2</c:v>
                </c:pt>
                <c:pt idx="2">
                  <c:v>25.9</c:v>
                </c:pt>
                <c:pt idx="3">
                  <c:v>1.6</c:v>
                </c:pt>
                <c:pt idx="4">
                  <c:v>3.6</c:v>
                </c:pt>
                <c:pt idx="5">
                  <c:v>1.2</c:v>
                </c:pt>
                <c:pt idx="6">
                  <c:v>39.9</c:v>
                </c:pt>
                <c:pt idx="7">
                  <c:v>0.9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2020</c:v>
                </c:pt>
              </c:strCache>
            </c:strRef>
          </c:tx>
          <c:spPr>
            <a:solidFill>
              <a:srgbClr val="FFFF00"/>
            </a:solidFill>
          </c:spPr>
          <c:dLbls>
            <c:dLbl>
              <c:idx val="0"/>
              <c:layout>
                <c:manualLayout>
                  <c:x val="1.8793449179599353E-2"/>
                  <c:y val="-1.2247867520892738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3.0358648674737421E-2"/>
                  <c:y val="-2.4495735041785482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0119549558245806E-2"/>
                  <c:y val="-2.4495735041785492E-3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Лист1!$A$2:$A$9</c:f>
              <c:strCache>
                <c:ptCount val="8"/>
                <c:pt idx="0">
                  <c:v>Общегосударственные расходы</c:v>
                </c:pt>
                <c:pt idx="1">
                  <c:v>Образование</c:v>
                </c:pt>
                <c:pt idx="2">
                  <c:v>Социальная политика</c:v>
                </c:pt>
                <c:pt idx="3">
                  <c:v>Национальная безопасность</c:v>
                </c:pt>
                <c:pt idx="4">
                  <c:v>ЖКХ</c:v>
                </c:pt>
                <c:pt idx="5">
                  <c:v>Национальная экономика</c:v>
                </c:pt>
                <c:pt idx="6">
                  <c:v>Культура</c:v>
                </c:pt>
                <c:pt idx="7">
                  <c:v>Другие расходы</c:v>
                </c:pt>
              </c:strCache>
            </c:strRef>
          </c:cat>
          <c:val>
            <c:numRef>
              <c:f>Лист1!$D$2:$D$9</c:f>
              <c:numCache>
                <c:formatCode>General</c:formatCode>
                <c:ptCount val="8"/>
                <c:pt idx="0">
                  <c:v>19.8</c:v>
                </c:pt>
                <c:pt idx="1">
                  <c:v>193.4</c:v>
                </c:pt>
                <c:pt idx="2">
                  <c:v>26.4</c:v>
                </c:pt>
                <c:pt idx="3">
                  <c:v>1.6</c:v>
                </c:pt>
                <c:pt idx="4">
                  <c:v>3.6</c:v>
                </c:pt>
                <c:pt idx="5">
                  <c:v>1.3</c:v>
                </c:pt>
                <c:pt idx="6">
                  <c:v>40.700000000000003</c:v>
                </c:pt>
                <c:pt idx="7">
                  <c:v>0.9</c:v>
                </c:pt>
              </c:numCache>
            </c:numRef>
          </c:val>
        </c:ser>
        <c:gapWidth val="66"/>
        <c:gapDepth val="261"/>
        <c:shape val="cylinder"/>
        <c:axId val="132415488"/>
        <c:axId val="132417024"/>
        <c:axId val="0"/>
      </c:bar3DChart>
      <c:catAx>
        <c:axId val="132415488"/>
        <c:scaling>
          <c:orientation val="minMax"/>
        </c:scaling>
        <c:axPos val="b"/>
        <c:numFmt formatCode="General" sourceLinked="0"/>
        <c:tickLblPos val="nextTo"/>
        <c:spPr>
          <a:ln>
            <a:noFill/>
          </a:ln>
        </c:spPr>
        <c:txPr>
          <a:bodyPr rot="-5400000" vert="horz"/>
          <a:lstStyle/>
          <a:p>
            <a:pPr>
              <a:defRPr b="1">
                <a:latin typeface="Algerian" pitchFamily="82" charset="0"/>
              </a:defRPr>
            </a:pPr>
            <a:endParaRPr lang="ru-RU"/>
          </a:p>
        </c:txPr>
        <c:crossAx val="132417024"/>
        <c:crosses val="autoZero"/>
        <c:auto val="1"/>
        <c:lblAlgn val="ctr"/>
        <c:lblOffset val="100"/>
      </c:catAx>
      <c:valAx>
        <c:axId val="132417024"/>
        <c:scaling>
          <c:orientation val="minMax"/>
        </c:scaling>
        <c:axPos val="l"/>
        <c:majorGridlines>
          <c:spPr>
            <a:ln>
              <a:solidFill>
                <a:schemeClr val="accent1"/>
              </a:solidFill>
            </a:ln>
          </c:spPr>
        </c:majorGridlines>
        <c:numFmt formatCode="General" sourceLinked="1"/>
        <c:tickLblPos val="none"/>
        <c:crossAx val="13241548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7949756790308364"/>
          <c:y val="0.60133191219494164"/>
          <c:w val="0.11130055597687219"/>
          <c:h val="0.28725068356602351"/>
        </c:manualLayout>
      </c:layout>
      <c:txPr>
        <a:bodyPr/>
        <a:lstStyle/>
        <a:p>
          <a:pPr>
            <a:defRPr b="1"/>
          </a:pPr>
          <a:endParaRPr lang="ru-RU"/>
        </a:p>
      </c:txPr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50"/>
      <c:rotY val="90"/>
      <c:perspective val="50"/>
    </c:view3D>
    <c:plotArea>
      <c:layout>
        <c:manualLayout>
          <c:layoutTarget val="inner"/>
          <c:xMode val="edge"/>
          <c:yMode val="edge"/>
          <c:x val="0"/>
          <c:y val="1.6099431712974652E-2"/>
          <c:w val="1"/>
          <c:h val="0.9732114469340558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3"/>
          <c:dPt>
            <c:idx val="0"/>
            <c:spPr>
              <a:solidFill>
                <a:srgbClr val="FF0000"/>
              </a:solidFill>
            </c:spPr>
          </c:dPt>
          <c:dPt>
            <c:idx val="1"/>
            <c:spPr>
              <a:solidFill>
                <a:srgbClr val="00B0F0"/>
              </a:solidFill>
            </c:spPr>
          </c:dPt>
          <c:dPt>
            <c:idx val="2"/>
            <c:spPr>
              <a:solidFill>
                <a:srgbClr val="FFFF00"/>
              </a:solidFill>
            </c:spPr>
          </c:dPt>
          <c:dPt>
            <c:idx val="4"/>
            <c:spPr>
              <a:solidFill>
                <a:schemeClr val="accent2">
                  <a:lumMod val="60000"/>
                  <a:lumOff val="40000"/>
                </a:schemeClr>
              </a:solidFill>
            </c:spPr>
          </c:dPt>
          <c:dPt>
            <c:idx val="5"/>
            <c:spPr>
              <a:solidFill>
                <a:srgbClr val="FF6600"/>
              </a:solidFill>
            </c:spPr>
          </c:dPt>
          <c:dPt>
            <c:idx val="6"/>
            <c:spPr>
              <a:solidFill>
                <a:srgbClr val="FF33CC"/>
              </a:solidFill>
            </c:spPr>
          </c:dPt>
          <c:dPt>
            <c:idx val="7"/>
            <c:spPr>
              <a:solidFill>
                <a:srgbClr val="99FF33"/>
              </a:solidFill>
            </c:spPr>
          </c:dPt>
          <c:dLbls>
            <c:dLbl>
              <c:idx val="0"/>
              <c:layout>
                <c:manualLayout>
                  <c:x val="0"/>
                  <c:y val="0.18706360067736674"/>
                </c:manualLayout>
              </c:layout>
              <c:dLblPos val="bestFit"/>
              <c:showVal val="1"/>
              <c:showCatName val="1"/>
              <c:separator>
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5.6307104536594189E-2"/>
                  <c:y val="0.10823797355849372"/>
                </c:manualLayout>
              </c:layout>
              <c:dLblPos val="bestFit"/>
              <c:showVal val="1"/>
              <c:showCatName val="1"/>
              <c:separator>
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9085344970852642E-2"/>
                  <c:y val="-2.0316134907569193E-2"/>
                </c:manualLayout>
              </c:layout>
              <c:dLblPos val="bestFit"/>
              <c:showVal val="1"/>
              <c:showCatName val="1"/>
              <c:separator>
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2.6848600844167E-2"/>
                  <c:y val="-0.12063411304467862"/>
                </c:manualLayout>
              </c:layout>
              <c:dLblPos val="bestFit"/>
              <c:showVal val="1"/>
              <c:showCatName val="1"/>
              <c:separator>
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6.0088479608785432E-2"/>
                  <c:y val="-9.0427873333939757E-2"/>
                </c:manualLayout>
              </c:layout>
              <c:dLblPos val="bestFit"/>
              <c:showVal val="1"/>
              <c:showCatName val="1"/>
              <c:separator>
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4.8136754318390713E-2"/>
                  <c:y val="2.5620890608114292E-2"/>
                </c:manualLayout>
              </c:layout>
              <c:dLblPos val="bestFit"/>
              <c:showVal val="1"/>
              <c:showCatName val="1"/>
              <c:separator>
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/>
              <c:tx>
                <c:rich>
                  <a:bodyPr/>
                  <a:lstStyle/>
                  <a:p>
                    <a:r>
                      <a:rPr lang="ru-RU" sz="1200" dirty="0" smtClean="0"/>
                      <a:t>С</a:t>
                    </a:r>
                    <a:r>
                      <a:rPr lang="ru-RU" dirty="0" smtClean="0"/>
                      <a:t>оциальная </a:t>
                    </a:r>
                    <a:r>
                      <a:rPr lang="ru-RU" dirty="0"/>
                      <a:t>политика; 5,3</a:t>
                    </a:r>
                  </a:p>
                </c:rich>
              </c:tx>
              <c:dLblPos val="bestFit"/>
              <c:showVal val="1"/>
              <c:showCatName val="1"/>
              <c:separator>
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9.7121325362379995E-2"/>
                  <c:y val="6.507989011321974E-2"/>
                </c:manualLayout>
              </c:layout>
              <c:dLblPos val="bestFit"/>
              <c:showVal val="1"/>
              <c:showCatName val="1"/>
              <c:separator>
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anchor="t" anchorCtr="1"/>
              <a:lstStyle/>
              <a:p>
                <a:pPr>
                  <a:defRPr sz="12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dLblPos val="bestFit"/>
            <c:showVal val="1"/>
            <c:showCatName val="1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Лист1!$A$2:$A$9</c:f>
              <c:strCache>
                <c:ptCount val="8"/>
                <c:pt idx="0">
                  <c:v>Общегосударственные расходы</c:v>
                </c:pt>
                <c:pt idx="1">
                  <c:v>Образование</c:v>
                </c:pt>
                <c:pt idx="2">
                  <c:v>Культура</c:v>
                </c:pt>
                <c:pt idx="3">
                  <c:v>ЖКХ</c:v>
                </c:pt>
                <c:pt idx="4">
                  <c:v>Национальная безопасность</c:v>
                </c:pt>
                <c:pt idx="5">
                  <c:v>Национальная экономика</c:v>
                </c:pt>
                <c:pt idx="6">
                  <c:v>Социальная политика</c:v>
                </c:pt>
                <c:pt idx="7">
                  <c:v>прочие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12.6</c:v>
                </c:pt>
                <c:pt idx="1">
                  <c:v>59.5</c:v>
                </c:pt>
                <c:pt idx="2">
                  <c:v>12.1</c:v>
                </c:pt>
                <c:pt idx="3">
                  <c:v>2.2000000000000002</c:v>
                </c:pt>
                <c:pt idx="4">
                  <c:v>0.60000000000000009</c:v>
                </c:pt>
                <c:pt idx="5">
                  <c:v>2.4</c:v>
                </c:pt>
                <c:pt idx="6">
                  <c:v>6.8</c:v>
                </c:pt>
                <c:pt idx="7">
                  <c:v>0.4</c:v>
                </c:pt>
              </c:numCache>
            </c:numRef>
          </c:val>
        </c:ser>
        <c:dLbls>
          <c:showVal val="1"/>
          <c:showCatName val="1"/>
        </c:dLbls>
      </c:pie3DChart>
    </c:plotArea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>
        <c:manualLayout>
          <c:layoutTarget val="inner"/>
          <c:xMode val="edge"/>
          <c:yMode val="edge"/>
          <c:x val="7.6896748062475817E-2"/>
          <c:y val="4.015575705411982E-2"/>
          <c:w val="0.71673980668815085"/>
          <c:h val="0.91968848589175956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</c:v>
                </c:pt>
              </c:strCache>
            </c:strRef>
          </c:tx>
          <c:spPr>
            <a:solidFill>
              <a:srgbClr val="00B0F0"/>
            </a:solidFill>
            <a:scene3d>
              <a:camera prst="orthographicFront"/>
              <a:lightRig rig="threePt" dir="t"/>
            </a:scene3d>
            <a:sp3d>
              <a:bevelT prst="relaxedInset"/>
              <a:bevelB w="101600" prst="riblet"/>
            </a:sp3d>
          </c:spPr>
          <c:dLbls>
            <c:dLbl>
              <c:idx val="1"/>
              <c:layout>
                <c:manualLayout>
                  <c:x val="-2.1285949070792946E-2"/>
                  <c:y val="-1.7581901202768212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1.5204249336280657E-3"/>
                  <c:y val="-1.0046800687296105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2018г</c:v>
                </c:pt>
                <c:pt idx="1">
                  <c:v>2019г</c:v>
                </c:pt>
                <c:pt idx="2">
                  <c:v>2020г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274.60000000000002</c:v>
                </c:pt>
                <c:pt idx="1">
                  <c:v>262.5</c:v>
                </c:pt>
                <c:pt idx="2">
                  <c:v>280.8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расходы</c:v>
                </c:pt>
              </c:strCache>
            </c:strRef>
          </c:tx>
          <c:spPr>
            <a:solidFill>
              <a:srgbClr val="FFFF00"/>
            </a:solidFill>
            <a:scene3d>
              <a:camera prst="orthographicFront"/>
              <a:lightRig rig="threePt" dir="t"/>
            </a:scene3d>
            <a:sp3d prstMaterial="metal">
              <a:bevelT prst="relaxedInset"/>
              <a:bevelB w="152400" h="50800" prst="softRound"/>
            </a:sp3d>
          </c:spPr>
          <c:dLbls>
            <c:dLbl>
              <c:idx val="0"/>
              <c:layout>
                <c:manualLayout>
                  <c:x val="2.7367648805305199E-2"/>
                  <c:y val="0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2.2806374004421016E-2"/>
                  <c:y val="-1.114047800620848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3.3449348539817465E-2"/>
                  <c:y val="-1.5070201030944138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2018г</c:v>
                </c:pt>
                <c:pt idx="1">
                  <c:v>2019г</c:v>
                </c:pt>
                <c:pt idx="2">
                  <c:v>2020г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279.2</c:v>
                </c:pt>
                <c:pt idx="1">
                  <c:v>267.39999999999992</c:v>
                </c:pt>
                <c:pt idx="2">
                  <c:v>286.39999999999992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дефицит (профицит)</c:v>
                </c:pt>
              </c:strCache>
            </c:strRef>
          </c:tx>
          <c:spPr>
            <a:solidFill>
              <a:srgbClr val="33CC33"/>
            </a:solidFill>
            <a:scene3d>
              <a:camera prst="orthographicFront"/>
              <a:lightRig rig="threePt" dir="t"/>
            </a:scene3d>
            <a:sp3d>
              <a:bevelT prst="relaxedInset"/>
              <a:bevelB prst="relaxedInset"/>
            </a:sp3d>
          </c:spPr>
          <c:dLbls>
            <c:dLbl>
              <c:idx val="0"/>
              <c:layout>
                <c:manualLayout>
                  <c:x val="1.3683824402652584E-2"/>
                  <c:y val="1.0046998458963171E-2"/>
                </c:manualLayout>
              </c:layout>
              <c:spPr/>
              <c:txPr>
                <a:bodyPr/>
                <a:lstStyle/>
                <a:p>
                  <a:pPr>
                    <a:defRPr sz="1800" b="1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2.1285949070793005E-2"/>
                  <c:y val="1.2559291945788319E-2"/>
                </c:manualLayout>
              </c:layout>
              <c:spPr/>
              <c:txPr>
                <a:bodyPr/>
                <a:lstStyle/>
                <a:p>
                  <a:pPr>
                    <a:defRPr sz="1800" b="1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4.1051473207957725E-2"/>
                  <c:y val="1.5070398802611126E-2"/>
                </c:manualLayout>
              </c:layout>
              <c:spPr/>
              <c:txPr>
                <a:bodyPr/>
                <a:lstStyle/>
                <a:p>
                  <a:pPr>
                    <a:defRPr sz="1800" b="1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2018г</c:v>
                </c:pt>
                <c:pt idx="1">
                  <c:v>2019г</c:v>
                </c:pt>
                <c:pt idx="2">
                  <c:v>2020г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-4.5999999999999996</c:v>
                </c:pt>
                <c:pt idx="1">
                  <c:v>-4.9000000000000004</c:v>
                </c:pt>
                <c:pt idx="2">
                  <c:v>-5.6</c:v>
                </c:pt>
              </c:numCache>
            </c:numRef>
          </c:val>
        </c:ser>
        <c:shape val="cylinder"/>
        <c:axId val="146489344"/>
        <c:axId val="146490880"/>
        <c:axId val="0"/>
      </c:bar3DChart>
      <c:catAx>
        <c:axId val="146489344"/>
        <c:scaling>
          <c:orientation val="minMax"/>
        </c:scaling>
        <c:axPos val="b"/>
        <c:numFmt formatCode="General" sourceLinked="0"/>
        <c:tickLblPos val="nextTo"/>
        <c:txPr>
          <a:bodyPr/>
          <a:lstStyle/>
          <a:p>
            <a:pPr>
              <a:defRPr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46490880"/>
        <c:crosses val="autoZero"/>
        <c:auto val="1"/>
        <c:lblAlgn val="ctr"/>
        <c:lblOffset val="100"/>
      </c:catAx>
      <c:valAx>
        <c:axId val="146490880"/>
        <c:scaling>
          <c:orientation val="minMax"/>
        </c:scaling>
        <c:axPos val="l"/>
        <c:majorGridlines/>
        <c:numFmt formatCode="General" sourceLinked="1"/>
        <c:tickLblPos val="nextTo"/>
        <c:crossAx val="14648934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7539145554708866"/>
          <c:y val="0.38789570155148034"/>
          <c:w val="0.21548599485114781"/>
          <c:h val="0.41258591201217648"/>
        </c:manualLayout>
      </c:layout>
      <c:txPr>
        <a:bodyPr/>
        <a:lstStyle/>
        <a:p>
          <a:pPr>
            <a:defRPr b="1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FDB7B73-6357-4AA6-8847-032649B18500}" type="doc">
      <dgm:prSet loTypeId="urn:microsoft.com/office/officeart/2005/8/layout/hierarchy1" loCatId="hierarchy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7179A372-81CE-4665-915B-75553954DC79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ln/>
      </dgm:spPr>
      <dgm:t>
        <a:bodyPr/>
        <a:lstStyle/>
        <a:p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БЮДЖЕТ 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                                                    -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9D46F614-00E8-4FBA-8385-6FABA633AB6A}" type="parTrans" cxnId="{D1C3D620-662D-4A8B-808D-C0EF09A298DC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F44036B9-600F-4817-AAE6-BD9F69F792C0}" type="sibTrans" cxnId="{D1C3D620-662D-4A8B-808D-C0EF09A298DC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530470B2-99D0-4396-A6E0-6A825E002BC3}">
      <dgm:prSet phldrT="[Текст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ДОХОДЫ 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                                     бюджета - поступающие в бюджет денежные средства (налоги юридических и физических лиц, штрафы, административные платежи и сборы, финансовая помощь)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09CEA686-1759-4FFA-99B9-F57E21811A90}" type="parTrans" cxnId="{F2F4664C-62AF-4A5F-B697-E530A01020D4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9C440976-20B9-49AB-AD6D-6A010A768B01}" type="sibTrans" cxnId="{F2F4664C-62AF-4A5F-B697-E530A01020D4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E6B1EBD2-B1F5-422D-AAFA-0C6B63F2FC32}">
      <dgm:prSet phldrT="[Текст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РАСХОДЫ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                                       бюджета - выплачиваемые из бюджета денежные средства (социальные выплаты населению, финансовое обеспечение госучреждений (образования, культуры и др.), капитальное строительство и др.)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F668A792-2DFA-43DC-9734-684C1BBE4259}" type="parTrans" cxnId="{2FBAB3E4-668F-48B0-ACE4-01C3B5962FD3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D86BA46C-7951-4AD6-B4C0-F7A3318D8EA1}" type="sibTrans" cxnId="{2FBAB3E4-668F-48B0-ACE4-01C3B5962FD3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278D19AC-3CBC-4B99-BFDC-CA0C1E79B796}" type="pres">
      <dgm:prSet presAssocID="{EFDB7B73-6357-4AA6-8847-032649B1850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BBAA0D3-296A-418E-95E8-3A41397A5208}" type="pres">
      <dgm:prSet presAssocID="{7179A372-81CE-4665-915B-75553954DC79}" presName="hierRoot1" presStyleCnt="0"/>
      <dgm:spPr/>
    </dgm:pt>
    <dgm:pt modelId="{4BF75FC3-3502-450D-A35D-E9032D202948}" type="pres">
      <dgm:prSet presAssocID="{7179A372-81CE-4665-915B-75553954DC79}" presName="composite" presStyleCnt="0"/>
      <dgm:spPr/>
    </dgm:pt>
    <dgm:pt modelId="{C916B893-C9A6-4154-ADF8-D71DE5EAE74C}" type="pres">
      <dgm:prSet presAssocID="{7179A372-81CE-4665-915B-75553954DC79}" presName="background" presStyleLbl="node0" presStyleIdx="0" presStyleCnt="1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</dgm:pt>
    <dgm:pt modelId="{EF574405-5E32-4FC2-A380-2BEE8FD24D74}" type="pres">
      <dgm:prSet presAssocID="{7179A372-81CE-4665-915B-75553954DC79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FD82C7B-52B0-467D-B797-EB74F80B581C}" type="pres">
      <dgm:prSet presAssocID="{7179A372-81CE-4665-915B-75553954DC79}" presName="hierChild2" presStyleCnt="0"/>
      <dgm:spPr/>
    </dgm:pt>
    <dgm:pt modelId="{E206FD48-1420-4B28-9A85-479D57A878C9}" type="pres">
      <dgm:prSet presAssocID="{09CEA686-1759-4FFA-99B9-F57E21811A90}" presName="Name10" presStyleLbl="parChTrans1D2" presStyleIdx="0" presStyleCnt="2"/>
      <dgm:spPr/>
      <dgm:t>
        <a:bodyPr/>
        <a:lstStyle/>
        <a:p>
          <a:endParaRPr lang="ru-RU"/>
        </a:p>
      </dgm:t>
    </dgm:pt>
    <dgm:pt modelId="{50BFEF51-9BFD-4665-A38E-AA8C971E2A72}" type="pres">
      <dgm:prSet presAssocID="{530470B2-99D0-4396-A6E0-6A825E002BC3}" presName="hierRoot2" presStyleCnt="0"/>
      <dgm:spPr/>
    </dgm:pt>
    <dgm:pt modelId="{019093B2-C102-42B4-B3C8-7F28052DF3A5}" type="pres">
      <dgm:prSet presAssocID="{530470B2-99D0-4396-A6E0-6A825E002BC3}" presName="composite2" presStyleCnt="0"/>
      <dgm:spPr/>
    </dgm:pt>
    <dgm:pt modelId="{9F2BD460-9807-4766-9F19-B906E96D1494}" type="pres">
      <dgm:prSet presAssocID="{530470B2-99D0-4396-A6E0-6A825E002BC3}" presName="background2" presStyleLbl="node2" presStyleIdx="0" presStyleCnt="2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/>
    </dgm:pt>
    <dgm:pt modelId="{E8BE9AD5-3FAB-4B2D-AFCF-1DDD2B64CBA6}" type="pres">
      <dgm:prSet presAssocID="{530470B2-99D0-4396-A6E0-6A825E002BC3}" presName="text2" presStyleLbl="fgAcc2" presStyleIdx="0" presStyleCnt="2" custScaleX="11072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9CA94F6-84A0-430A-9FCE-F5CA94C8B6E4}" type="pres">
      <dgm:prSet presAssocID="{530470B2-99D0-4396-A6E0-6A825E002BC3}" presName="hierChild3" presStyleCnt="0"/>
      <dgm:spPr/>
    </dgm:pt>
    <dgm:pt modelId="{8102E4BB-1932-4E65-A5C2-E4A7C882675E}" type="pres">
      <dgm:prSet presAssocID="{F668A792-2DFA-43DC-9734-684C1BBE4259}" presName="Name10" presStyleLbl="parChTrans1D2" presStyleIdx="1" presStyleCnt="2"/>
      <dgm:spPr/>
      <dgm:t>
        <a:bodyPr/>
        <a:lstStyle/>
        <a:p>
          <a:endParaRPr lang="ru-RU"/>
        </a:p>
      </dgm:t>
    </dgm:pt>
    <dgm:pt modelId="{B6C8F942-AB29-4CF0-A395-3ED297B6D722}" type="pres">
      <dgm:prSet presAssocID="{E6B1EBD2-B1F5-422D-AAFA-0C6B63F2FC32}" presName="hierRoot2" presStyleCnt="0"/>
      <dgm:spPr/>
    </dgm:pt>
    <dgm:pt modelId="{5D4D3E1A-01DA-4E68-B0AE-23E72041A796}" type="pres">
      <dgm:prSet presAssocID="{E6B1EBD2-B1F5-422D-AAFA-0C6B63F2FC32}" presName="composite2" presStyleCnt="0"/>
      <dgm:spPr/>
    </dgm:pt>
    <dgm:pt modelId="{F65948E7-BE66-499C-86C7-D2597F5D8D38}" type="pres">
      <dgm:prSet presAssocID="{E6B1EBD2-B1F5-422D-AAFA-0C6B63F2FC32}" presName="background2" presStyleLbl="node2" presStyleIdx="1" presStyleCnt="2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/>
    </dgm:pt>
    <dgm:pt modelId="{8A3E2699-130F-4CAD-856C-9A6E4676DD7D}" type="pres">
      <dgm:prSet presAssocID="{E6B1EBD2-B1F5-422D-AAFA-0C6B63F2FC32}" presName="text2" presStyleLbl="fgAcc2" presStyleIdx="1" presStyleCnt="2" custScaleX="12256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3970720-D4C9-4049-943E-76BAD684DD49}" type="pres">
      <dgm:prSet presAssocID="{E6B1EBD2-B1F5-422D-AAFA-0C6B63F2FC32}" presName="hierChild3" presStyleCnt="0"/>
      <dgm:spPr/>
    </dgm:pt>
  </dgm:ptLst>
  <dgm:cxnLst>
    <dgm:cxn modelId="{0FBF0670-E79F-44C0-8B5F-4A80809ECF31}" type="presOf" srcId="{7179A372-81CE-4665-915B-75553954DC79}" destId="{EF574405-5E32-4FC2-A380-2BEE8FD24D74}" srcOrd="0" destOrd="0" presId="urn:microsoft.com/office/officeart/2005/8/layout/hierarchy1"/>
    <dgm:cxn modelId="{F9CF2880-D6AA-4633-A8B4-CBB55EA851BA}" type="presOf" srcId="{09CEA686-1759-4FFA-99B9-F57E21811A90}" destId="{E206FD48-1420-4B28-9A85-479D57A878C9}" srcOrd="0" destOrd="0" presId="urn:microsoft.com/office/officeart/2005/8/layout/hierarchy1"/>
    <dgm:cxn modelId="{F2F4664C-62AF-4A5F-B697-E530A01020D4}" srcId="{7179A372-81CE-4665-915B-75553954DC79}" destId="{530470B2-99D0-4396-A6E0-6A825E002BC3}" srcOrd="0" destOrd="0" parTransId="{09CEA686-1759-4FFA-99B9-F57E21811A90}" sibTransId="{9C440976-20B9-49AB-AD6D-6A010A768B01}"/>
    <dgm:cxn modelId="{2FBAB3E4-668F-48B0-ACE4-01C3B5962FD3}" srcId="{7179A372-81CE-4665-915B-75553954DC79}" destId="{E6B1EBD2-B1F5-422D-AAFA-0C6B63F2FC32}" srcOrd="1" destOrd="0" parTransId="{F668A792-2DFA-43DC-9734-684C1BBE4259}" sibTransId="{D86BA46C-7951-4AD6-B4C0-F7A3318D8EA1}"/>
    <dgm:cxn modelId="{EAA12B44-68E1-46B8-9028-717231D6367C}" type="presOf" srcId="{F668A792-2DFA-43DC-9734-684C1BBE4259}" destId="{8102E4BB-1932-4E65-A5C2-E4A7C882675E}" srcOrd="0" destOrd="0" presId="urn:microsoft.com/office/officeart/2005/8/layout/hierarchy1"/>
    <dgm:cxn modelId="{13F2011B-646A-48F7-8E3E-786AD41E4478}" type="presOf" srcId="{EFDB7B73-6357-4AA6-8847-032649B18500}" destId="{278D19AC-3CBC-4B99-BFDC-CA0C1E79B796}" srcOrd="0" destOrd="0" presId="urn:microsoft.com/office/officeart/2005/8/layout/hierarchy1"/>
    <dgm:cxn modelId="{1B7F91C1-8725-474D-B0A5-150CBBDA63BD}" type="presOf" srcId="{E6B1EBD2-B1F5-422D-AAFA-0C6B63F2FC32}" destId="{8A3E2699-130F-4CAD-856C-9A6E4676DD7D}" srcOrd="0" destOrd="0" presId="urn:microsoft.com/office/officeart/2005/8/layout/hierarchy1"/>
    <dgm:cxn modelId="{D7B89306-A9F9-40BE-8C91-FA5C5C2DCED9}" type="presOf" srcId="{530470B2-99D0-4396-A6E0-6A825E002BC3}" destId="{E8BE9AD5-3FAB-4B2D-AFCF-1DDD2B64CBA6}" srcOrd="0" destOrd="0" presId="urn:microsoft.com/office/officeart/2005/8/layout/hierarchy1"/>
    <dgm:cxn modelId="{D1C3D620-662D-4A8B-808D-C0EF09A298DC}" srcId="{EFDB7B73-6357-4AA6-8847-032649B18500}" destId="{7179A372-81CE-4665-915B-75553954DC79}" srcOrd="0" destOrd="0" parTransId="{9D46F614-00E8-4FBA-8385-6FABA633AB6A}" sibTransId="{F44036B9-600F-4817-AAE6-BD9F69F792C0}"/>
    <dgm:cxn modelId="{CA3DC064-194F-455F-AD2B-079820EE9B11}" type="presParOf" srcId="{278D19AC-3CBC-4B99-BFDC-CA0C1E79B796}" destId="{5BBAA0D3-296A-418E-95E8-3A41397A5208}" srcOrd="0" destOrd="0" presId="urn:microsoft.com/office/officeart/2005/8/layout/hierarchy1"/>
    <dgm:cxn modelId="{4BE832F6-C29A-4DD7-BA49-816BC5D99ECF}" type="presParOf" srcId="{5BBAA0D3-296A-418E-95E8-3A41397A5208}" destId="{4BF75FC3-3502-450D-A35D-E9032D202948}" srcOrd="0" destOrd="0" presId="urn:microsoft.com/office/officeart/2005/8/layout/hierarchy1"/>
    <dgm:cxn modelId="{54675053-B5AA-465D-B122-9EE7A941DFBD}" type="presParOf" srcId="{4BF75FC3-3502-450D-A35D-E9032D202948}" destId="{C916B893-C9A6-4154-ADF8-D71DE5EAE74C}" srcOrd="0" destOrd="0" presId="urn:microsoft.com/office/officeart/2005/8/layout/hierarchy1"/>
    <dgm:cxn modelId="{DD59570C-8C14-46E8-A704-FA7E7277832B}" type="presParOf" srcId="{4BF75FC3-3502-450D-A35D-E9032D202948}" destId="{EF574405-5E32-4FC2-A380-2BEE8FD24D74}" srcOrd="1" destOrd="0" presId="urn:microsoft.com/office/officeart/2005/8/layout/hierarchy1"/>
    <dgm:cxn modelId="{46AF2381-E125-401B-86E4-4D878CDFAB8E}" type="presParOf" srcId="{5BBAA0D3-296A-418E-95E8-3A41397A5208}" destId="{0FD82C7B-52B0-467D-B797-EB74F80B581C}" srcOrd="1" destOrd="0" presId="urn:microsoft.com/office/officeart/2005/8/layout/hierarchy1"/>
    <dgm:cxn modelId="{C12305A1-F593-4C80-9522-FAE3C3359473}" type="presParOf" srcId="{0FD82C7B-52B0-467D-B797-EB74F80B581C}" destId="{E206FD48-1420-4B28-9A85-479D57A878C9}" srcOrd="0" destOrd="0" presId="urn:microsoft.com/office/officeart/2005/8/layout/hierarchy1"/>
    <dgm:cxn modelId="{10EE760A-4B47-4B94-B97F-C454AF5FC017}" type="presParOf" srcId="{0FD82C7B-52B0-467D-B797-EB74F80B581C}" destId="{50BFEF51-9BFD-4665-A38E-AA8C971E2A72}" srcOrd="1" destOrd="0" presId="urn:microsoft.com/office/officeart/2005/8/layout/hierarchy1"/>
    <dgm:cxn modelId="{DB96268C-7413-4D75-9265-701BB3095846}" type="presParOf" srcId="{50BFEF51-9BFD-4665-A38E-AA8C971E2A72}" destId="{019093B2-C102-42B4-B3C8-7F28052DF3A5}" srcOrd="0" destOrd="0" presId="urn:microsoft.com/office/officeart/2005/8/layout/hierarchy1"/>
    <dgm:cxn modelId="{28E7C4D7-8D94-41D4-933E-A0E586BC13D2}" type="presParOf" srcId="{019093B2-C102-42B4-B3C8-7F28052DF3A5}" destId="{9F2BD460-9807-4766-9F19-B906E96D1494}" srcOrd="0" destOrd="0" presId="urn:microsoft.com/office/officeart/2005/8/layout/hierarchy1"/>
    <dgm:cxn modelId="{C15F5493-1D23-4385-B3A7-11A47289CE10}" type="presParOf" srcId="{019093B2-C102-42B4-B3C8-7F28052DF3A5}" destId="{E8BE9AD5-3FAB-4B2D-AFCF-1DDD2B64CBA6}" srcOrd="1" destOrd="0" presId="urn:microsoft.com/office/officeart/2005/8/layout/hierarchy1"/>
    <dgm:cxn modelId="{ECDB1F8C-1456-4C6C-AEB2-41B9BFBAD824}" type="presParOf" srcId="{50BFEF51-9BFD-4665-A38E-AA8C971E2A72}" destId="{99CA94F6-84A0-430A-9FCE-F5CA94C8B6E4}" srcOrd="1" destOrd="0" presId="urn:microsoft.com/office/officeart/2005/8/layout/hierarchy1"/>
    <dgm:cxn modelId="{9F7A6218-C88E-4A7B-8FCD-5576F86819CE}" type="presParOf" srcId="{0FD82C7B-52B0-467D-B797-EB74F80B581C}" destId="{8102E4BB-1932-4E65-A5C2-E4A7C882675E}" srcOrd="2" destOrd="0" presId="urn:microsoft.com/office/officeart/2005/8/layout/hierarchy1"/>
    <dgm:cxn modelId="{D9FF227E-8644-4F33-AF80-569B49B7CD42}" type="presParOf" srcId="{0FD82C7B-52B0-467D-B797-EB74F80B581C}" destId="{B6C8F942-AB29-4CF0-A395-3ED297B6D722}" srcOrd="3" destOrd="0" presId="urn:microsoft.com/office/officeart/2005/8/layout/hierarchy1"/>
    <dgm:cxn modelId="{14E9447F-9FED-4B5E-8946-9A81F8444A44}" type="presParOf" srcId="{B6C8F942-AB29-4CF0-A395-3ED297B6D722}" destId="{5D4D3E1A-01DA-4E68-B0AE-23E72041A796}" srcOrd="0" destOrd="0" presId="urn:microsoft.com/office/officeart/2005/8/layout/hierarchy1"/>
    <dgm:cxn modelId="{1642C77F-F529-4F16-8DF6-7CB7E7C4BC5E}" type="presParOf" srcId="{5D4D3E1A-01DA-4E68-B0AE-23E72041A796}" destId="{F65948E7-BE66-499C-86C7-D2597F5D8D38}" srcOrd="0" destOrd="0" presId="urn:microsoft.com/office/officeart/2005/8/layout/hierarchy1"/>
    <dgm:cxn modelId="{28462DBE-1ADB-4ACA-9FB9-B09FB9EA2A78}" type="presParOf" srcId="{5D4D3E1A-01DA-4E68-B0AE-23E72041A796}" destId="{8A3E2699-130F-4CAD-856C-9A6E4676DD7D}" srcOrd="1" destOrd="0" presId="urn:microsoft.com/office/officeart/2005/8/layout/hierarchy1"/>
    <dgm:cxn modelId="{BB865A8E-AE30-45D3-A63C-40B84EE96DD9}" type="presParOf" srcId="{B6C8F942-AB29-4CF0-A395-3ED297B6D722}" destId="{13970720-D4C9-4049-943E-76BAD684DD49}" srcOrd="1" destOrd="0" presId="urn:microsoft.com/office/officeart/2005/8/layout/hierarchy1"/>
  </dgm:cxnLst>
  <dgm:bg>
    <a:noFill/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D59D6C1-B000-4912-ABBD-4ED3462477A1}" type="doc">
      <dgm:prSet loTypeId="urn:microsoft.com/office/officeart/2005/8/layout/vList2" loCatId="list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1C52D078-FE41-4438-A5C5-38CAD191906E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Предоставление общего и дополнительного образования</a:t>
          </a:r>
          <a:endParaRPr lang="ru-RU" b="1" dirty="0">
            <a:solidFill>
              <a:schemeClr val="tx1"/>
            </a:solidFill>
          </a:endParaRPr>
        </a:p>
      </dgm:t>
    </dgm:pt>
    <dgm:pt modelId="{7A3B9A07-06FB-4136-B06E-25F592EBB421}" type="parTrans" cxnId="{440E93D6-9E56-4529-8AB1-4A0DA31FC4E6}">
      <dgm:prSet/>
      <dgm:spPr/>
      <dgm:t>
        <a:bodyPr/>
        <a:lstStyle/>
        <a:p>
          <a:endParaRPr lang="ru-RU"/>
        </a:p>
      </dgm:t>
    </dgm:pt>
    <dgm:pt modelId="{31F4143B-F199-4D19-85BD-E43B35AB52F0}" type="sibTrans" cxnId="{440E93D6-9E56-4529-8AB1-4A0DA31FC4E6}">
      <dgm:prSet/>
      <dgm:spPr/>
      <dgm:t>
        <a:bodyPr/>
        <a:lstStyle/>
        <a:p>
          <a:endParaRPr lang="ru-RU"/>
        </a:p>
      </dgm:t>
    </dgm:pt>
    <dgm:pt modelId="{2D750E94-798F-462E-8FD3-59EE117AF20A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Создание благоприятных условий для полноценной жизнедеятельности детей-сирот в ОУ</a:t>
          </a:r>
          <a:endParaRPr lang="ru-RU" b="1" dirty="0">
            <a:solidFill>
              <a:schemeClr val="tx1"/>
            </a:solidFill>
          </a:endParaRPr>
        </a:p>
      </dgm:t>
    </dgm:pt>
    <dgm:pt modelId="{958C2166-1939-49B1-BC76-BFCFE1006A1E}" type="parTrans" cxnId="{6EB005E6-C7AD-40CF-9CA6-73C96DB112DD}">
      <dgm:prSet/>
      <dgm:spPr/>
      <dgm:t>
        <a:bodyPr/>
        <a:lstStyle/>
        <a:p>
          <a:endParaRPr lang="ru-RU"/>
        </a:p>
      </dgm:t>
    </dgm:pt>
    <dgm:pt modelId="{F9C6A7F1-19E8-4780-A6A6-D3346E63B41A}" type="sibTrans" cxnId="{6EB005E6-C7AD-40CF-9CA6-73C96DB112DD}">
      <dgm:prSet/>
      <dgm:spPr/>
      <dgm:t>
        <a:bodyPr/>
        <a:lstStyle/>
        <a:p>
          <a:endParaRPr lang="ru-RU"/>
        </a:p>
      </dgm:t>
    </dgm:pt>
    <dgm:pt modelId="{1BDE3377-7C33-4F04-9B83-046ADD70DAC4}">
      <dgm:prSet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Переподготовка, повышение квалификации и проведение аттестации</a:t>
          </a:r>
          <a:endParaRPr lang="ru-RU" b="1" dirty="0">
            <a:solidFill>
              <a:schemeClr val="tx1"/>
            </a:solidFill>
          </a:endParaRPr>
        </a:p>
      </dgm:t>
    </dgm:pt>
    <dgm:pt modelId="{C202F07D-0F0E-4F37-98A5-BAC01385A6BD}" type="parTrans" cxnId="{AA4A0ED3-C76F-433F-A623-DC39B1E75217}">
      <dgm:prSet/>
      <dgm:spPr/>
      <dgm:t>
        <a:bodyPr/>
        <a:lstStyle/>
        <a:p>
          <a:endParaRPr lang="ru-RU"/>
        </a:p>
      </dgm:t>
    </dgm:pt>
    <dgm:pt modelId="{F617FA9E-0761-4419-8DCC-52BAD908D1B8}" type="sibTrans" cxnId="{AA4A0ED3-C76F-433F-A623-DC39B1E75217}">
      <dgm:prSet/>
      <dgm:spPr/>
      <dgm:t>
        <a:bodyPr/>
        <a:lstStyle/>
        <a:p>
          <a:endParaRPr lang="ru-RU"/>
        </a:p>
      </dgm:t>
    </dgm:pt>
    <dgm:pt modelId="{EA30EF3F-035C-49AE-9C5E-6C76818F9A37}">
      <dgm:prSet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Организация отдыха, оздоровления и занятости детей в Рязанской области</a:t>
          </a:r>
          <a:endParaRPr lang="ru-RU" b="1" dirty="0">
            <a:solidFill>
              <a:schemeClr val="tx1"/>
            </a:solidFill>
          </a:endParaRPr>
        </a:p>
      </dgm:t>
    </dgm:pt>
    <dgm:pt modelId="{732721EC-5174-4116-9DBB-DB4FFC72894F}" type="parTrans" cxnId="{976B5327-08D8-492C-A2C2-8957648E1D95}">
      <dgm:prSet/>
      <dgm:spPr/>
      <dgm:t>
        <a:bodyPr/>
        <a:lstStyle/>
        <a:p>
          <a:endParaRPr lang="ru-RU"/>
        </a:p>
      </dgm:t>
    </dgm:pt>
    <dgm:pt modelId="{BB05A8BC-67BA-481A-873F-80D94A16B646}" type="sibTrans" cxnId="{976B5327-08D8-492C-A2C2-8957648E1D95}">
      <dgm:prSet/>
      <dgm:spPr/>
      <dgm:t>
        <a:bodyPr/>
        <a:lstStyle/>
        <a:p>
          <a:endParaRPr lang="ru-RU"/>
        </a:p>
      </dgm:t>
    </dgm:pt>
    <dgm:pt modelId="{3A227AB9-3A95-40C6-BCB1-BAD1BDE20A66}" type="pres">
      <dgm:prSet presAssocID="{ED59D6C1-B000-4912-ABBD-4ED3462477A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6970217-4CF4-4011-94D5-10E5FD3CC8A2}" type="pres">
      <dgm:prSet presAssocID="{1C52D078-FE41-4438-A5C5-38CAD191906E}" presName="parentText" presStyleLbl="node1" presStyleIdx="0" presStyleCnt="4" custLinFactNeighborX="987" custLinFactNeighborY="-3782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15C2A7-D65B-480B-B052-E09DFBC207F5}" type="pres">
      <dgm:prSet presAssocID="{31F4143B-F199-4D19-85BD-E43B35AB52F0}" presName="spacer" presStyleCnt="0"/>
      <dgm:spPr/>
    </dgm:pt>
    <dgm:pt modelId="{61FCEBA9-04A7-477E-88B9-D3CBE9C944E9}" type="pres">
      <dgm:prSet presAssocID="{2D750E94-798F-462E-8FD3-59EE117AF20A}" presName="parentText" presStyleLbl="node1" presStyleIdx="1" presStyleCnt="4" custLinFactNeighborY="4791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987528-370D-44A1-93F4-FCAB994F8380}" type="pres">
      <dgm:prSet presAssocID="{F9C6A7F1-19E8-4780-A6A6-D3346E63B41A}" presName="spacer" presStyleCnt="0"/>
      <dgm:spPr/>
    </dgm:pt>
    <dgm:pt modelId="{3CFF7159-7FAF-4DDD-B1D5-8338FA14B30A}" type="pres">
      <dgm:prSet presAssocID="{1BDE3377-7C33-4F04-9B83-046ADD70DAC4}" presName="parentText" presStyleLbl="node1" presStyleIdx="2" presStyleCnt="4" custScaleY="110883" custLinFactY="2124" custLinFactNeighborX="990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E8E286-58E0-475B-9411-FA879642F77C}" type="pres">
      <dgm:prSet presAssocID="{F617FA9E-0761-4419-8DCC-52BAD908D1B8}" presName="spacer" presStyleCnt="0"/>
      <dgm:spPr/>
    </dgm:pt>
    <dgm:pt modelId="{94BB8861-0CDA-42D4-AE0C-4F49B6748575}" type="pres">
      <dgm:prSet presAssocID="{EA30EF3F-035C-49AE-9C5E-6C76818F9A37}" presName="parentText" presStyleLbl="node1" presStyleIdx="3" presStyleCnt="4" custLinFactY="12221" custLinFactNeighborX="990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825F3E7-EFE7-4767-99F3-B4B33C7F7934}" type="presOf" srcId="{2D750E94-798F-462E-8FD3-59EE117AF20A}" destId="{61FCEBA9-04A7-477E-88B9-D3CBE9C944E9}" srcOrd="0" destOrd="0" presId="urn:microsoft.com/office/officeart/2005/8/layout/vList2"/>
    <dgm:cxn modelId="{5872139D-A6ED-4036-9D3E-A21B85781C4A}" type="presOf" srcId="{1C52D078-FE41-4438-A5C5-38CAD191906E}" destId="{E6970217-4CF4-4011-94D5-10E5FD3CC8A2}" srcOrd="0" destOrd="0" presId="urn:microsoft.com/office/officeart/2005/8/layout/vList2"/>
    <dgm:cxn modelId="{A3A6AE7B-32C6-4B72-BAC5-3F3FE7567BC9}" type="presOf" srcId="{1BDE3377-7C33-4F04-9B83-046ADD70DAC4}" destId="{3CFF7159-7FAF-4DDD-B1D5-8338FA14B30A}" srcOrd="0" destOrd="0" presId="urn:microsoft.com/office/officeart/2005/8/layout/vList2"/>
    <dgm:cxn modelId="{858D4E70-445C-4E9F-870D-801BBD37BF5C}" type="presOf" srcId="{EA30EF3F-035C-49AE-9C5E-6C76818F9A37}" destId="{94BB8861-0CDA-42D4-AE0C-4F49B6748575}" srcOrd="0" destOrd="0" presId="urn:microsoft.com/office/officeart/2005/8/layout/vList2"/>
    <dgm:cxn modelId="{AA4A0ED3-C76F-433F-A623-DC39B1E75217}" srcId="{ED59D6C1-B000-4912-ABBD-4ED3462477A1}" destId="{1BDE3377-7C33-4F04-9B83-046ADD70DAC4}" srcOrd="2" destOrd="0" parTransId="{C202F07D-0F0E-4F37-98A5-BAC01385A6BD}" sibTransId="{F617FA9E-0761-4419-8DCC-52BAD908D1B8}"/>
    <dgm:cxn modelId="{976B5327-08D8-492C-A2C2-8957648E1D95}" srcId="{ED59D6C1-B000-4912-ABBD-4ED3462477A1}" destId="{EA30EF3F-035C-49AE-9C5E-6C76818F9A37}" srcOrd="3" destOrd="0" parTransId="{732721EC-5174-4116-9DBB-DB4FFC72894F}" sibTransId="{BB05A8BC-67BA-481A-873F-80D94A16B646}"/>
    <dgm:cxn modelId="{6EB005E6-C7AD-40CF-9CA6-73C96DB112DD}" srcId="{ED59D6C1-B000-4912-ABBD-4ED3462477A1}" destId="{2D750E94-798F-462E-8FD3-59EE117AF20A}" srcOrd="1" destOrd="0" parTransId="{958C2166-1939-49B1-BC76-BFCFE1006A1E}" sibTransId="{F9C6A7F1-19E8-4780-A6A6-D3346E63B41A}"/>
    <dgm:cxn modelId="{440E93D6-9E56-4529-8AB1-4A0DA31FC4E6}" srcId="{ED59D6C1-B000-4912-ABBD-4ED3462477A1}" destId="{1C52D078-FE41-4438-A5C5-38CAD191906E}" srcOrd="0" destOrd="0" parTransId="{7A3B9A07-06FB-4136-B06E-25F592EBB421}" sibTransId="{31F4143B-F199-4D19-85BD-E43B35AB52F0}"/>
    <dgm:cxn modelId="{DAC31CCE-B20F-4718-9398-5108A303665B}" type="presOf" srcId="{ED59D6C1-B000-4912-ABBD-4ED3462477A1}" destId="{3A227AB9-3A95-40C6-BCB1-BAD1BDE20A66}" srcOrd="0" destOrd="0" presId="urn:microsoft.com/office/officeart/2005/8/layout/vList2"/>
    <dgm:cxn modelId="{9F26110A-813A-409E-849B-5F6DF65240D7}" type="presParOf" srcId="{3A227AB9-3A95-40C6-BCB1-BAD1BDE20A66}" destId="{E6970217-4CF4-4011-94D5-10E5FD3CC8A2}" srcOrd="0" destOrd="0" presId="urn:microsoft.com/office/officeart/2005/8/layout/vList2"/>
    <dgm:cxn modelId="{209858CE-E54F-454E-8FC2-FCE10F8414A6}" type="presParOf" srcId="{3A227AB9-3A95-40C6-BCB1-BAD1BDE20A66}" destId="{7315C2A7-D65B-480B-B052-E09DFBC207F5}" srcOrd="1" destOrd="0" presId="urn:microsoft.com/office/officeart/2005/8/layout/vList2"/>
    <dgm:cxn modelId="{C89209FA-32D4-4C86-ABA0-A1D0AB298266}" type="presParOf" srcId="{3A227AB9-3A95-40C6-BCB1-BAD1BDE20A66}" destId="{61FCEBA9-04A7-477E-88B9-D3CBE9C944E9}" srcOrd="2" destOrd="0" presId="urn:microsoft.com/office/officeart/2005/8/layout/vList2"/>
    <dgm:cxn modelId="{F1ECAD6B-638F-405F-A2E9-72CBCED2CB91}" type="presParOf" srcId="{3A227AB9-3A95-40C6-BCB1-BAD1BDE20A66}" destId="{CC987528-370D-44A1-93F4-FCAB994F8380}" srcOrd="3" destOrd="0" presId="urn:microsoft.com/office/officeart/2005/8/layout/vList2"/>
    <dgm:cxn modelId="{C297C0BF-45FC-46B1-A228-217E89B62B78}" type="presParOf" srcId="{3A227AB9-3A95-40C6-BCB1-BAD1BDE20A66}" destId="{3CFF7159-7FAF-4DDD-B1D5-8338FA14B30A}" srcOrd="4" destOrd="0" presId="urn:microsoft.com/office/officeart/2005/8/layout/vList2"/>
    <dgm:cxn modelId="{973228BB-B41A-43A3-A8F9-44F5721D3318}" type="presParOf" srcId="{3A227AB9-3A95-40C6-BCB1-BAD1BDE20A66}" destId="{7BE8E286-58E0-475B-9411-FA879642F77C}" srcOrd="5" destOrd="0" presId="urn:microsoft.com/office/officeart/2005/8/layout/vList2"/>
    <dgm:cxn modelId="{570F7B65-3F7E-4FB8-A99A-2B14E07E9161}" type="presParOf" srcId="{3A227AB9-3A95-40C6-BCB1-BAD1BDE20A66}" destId="{94BB8861-0CDA-42D4-AE0C-4F49B6748575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D59D6C1-B000-4912-ABBD-4ED3462477A1}" type="doc">
      <dgm:prSet loTypeId="urn:microsoft.com/office/officeart/2005/8/layout/vList2" loCatId="list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1C52D078-FE41-4438-A5C5-38CAD191906E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Создание условий для улучшения доступа населения к культурным ценностям</a:t>
          </a:r>
          <a:endParaRPr lang="ru-RU" dirty="0">
            <a:solidFill>
              <a:schemeClr val="tx1"/>
            </a:solidFill>
          </a:endParaRPr>
        </a:p>
      </dgm:t>
    </dgm:pt>
    <dgm:pt modelId="{7A3B9A07-06FB-4136-B06E-25F592EBB421}" type="parTrans" cxnId="{440E93D6-9E56-4529-8AB1-4A0DA31FC4E6}">
      <dgm:prSet/>
      <dgm:spPr/>
      <dgm:t>
        <a:bodyPr/>
        <a:lstStyle/>
        <a:p>
          <a:endParaRPr lang="ru-RU"/>
        </a:p>
      </dgm:t>
    </dgm:pt>
    <dgm:pt modelId="{31F4143B-F199-4D19-85BD-E43B35AB52F0}" type="sibTrans" cxnId="{440E93D6-9E56-4529-8AB1-4A0DA31FC4E6}">
      <dgm:prSet/>
      <dgm:spPr/>
      <dgm:t>
        <a:bodyPr/>
        <a:lstStyle/>
        <a:p>
          <a:endParaRPr lang="ru-RU"/>
        </a:p>
      </dgm:t>
    </dgm:pt>
    <dgm:pt modelId="{2D750E94-798F-462E-8FD3-59EE117AF20A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Обеспечение сохранности объектов культурного и исторического наследия</a:t>
          </a:r>
          <a:endParaRPr lang="ru-RU" dirty="0">
            <a:solidFill>
              <a:schemeClr val="tx1"/>
            </a:solidFill>
          </a:endParaRPr>
        </a:p>
      </dgm:t>
    </dgm:pt>
    <dgm:pt modelId="{958C2166-1939-49B1-BC76-BFCFE1006A1E}" type="parTrans" cxnId="{6EB005E6-C7AD-40CF-9CA6-73C96DB112DD}">
      <dgm:prSet/>
      <dgm:spPr/>
      <dgm:t>
        <a:bodyPr/>
        <a:lstStyle/>
        <a:p>
          <a:endParaRPr lang="ru-RU"/>
        </a:p>
      </dgm:t>
    </dgm:pt>
    <dgm:pt modelId="{F9C6A7F1-19E8-4780-A6A6-D3346E63B41A}" type="sibTrans" cxnId="{6EB005E6-C7AD-40CF-9CA6-73C96DB112DD}">
      <dgm:prSet/>
      <dgm:spPr/>
      <dgm:t>
        <a:bodyPr/>
        <a:lstStyle/>
        <a:p>
          <a:endParaRPr lang="ru-RU"/>
        </a:p>
      </dgm:t>
    </dgm:pt>
    <dgm:pt modelId="{1BDE3377-7C33-4F04-9B83-046ADD70DAC4}">
      <dgm:prSet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Сохранение и развитие кадрового и творческого потенциала отрасли</a:t>
          </a:r>
          <a:endParaRPr lang="ru-RU" dirty="0">
            <a:solidFill>
              <a:schemeClr val="tx1"/>
            </a:solidFill>
          </a:endParaRPr>
        </a:p>
      </dgm:t>
    </dgm:pt>
    <dgm:pt modelId="{C202F07D-0F0E-4F37-98A5-BAC01385A6BD}" type="parTrans" cxnId="{AA4A0ED3-C76F-433F-A623-DC39B1E75217}">
      <dgm:prSet/>
      <dgm:spPr/>
      <dgm:t>
        <a:bodyPr/>
        <a:lstStyle/>
        <a:p>
          <a:endParaRPr lang="ru-RU"/>
        </a:p>
      </dgm:t>
    </dgm:pt>
    <dgm:pt modelId="{F617FA9E-0761-4419-8DCC-52BAD908D1B8}" type="sibTrans" cxnId="{AA4A0ED3-C76F-433F-A623-DC39B1E75217}">
      <dgm:prSet/>
      <dgm:spPr/>
      <dgm:t>
        <a:bodyPr/>
        <a:lstStyle/>
        <a:p>
          <a:endParaRPr lang="ru-RU"/>
        </a:p>
      </dgm:t>
    </dgm:pt>
    <dgm:pt modelId="{3A227AB9-3A95-40C6-BCB1-BAD1BDE20A66}" type="pres">
      <dgm:prSet presAssocID="{ED59D6C1-B000-4912-ABBD-4ED3462477A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6970217-4CF4-4011-94D5-10E5FD3CC8A2}" type="pres">
      <dgm:prSet presAssocID="{1C52D078-FE41-4438-A5C5-38CAD191906E}" presName="parentText" presStyleLbl="node1" presStyleIdx="0" presStyleCnt="3" custLinFactNeighborX="987" custLinFactNeighborY="-3782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15C2A7-D65B-480B-B052-E09DFBC207F5}" type="pres">
      <dgm:prSet presAssocID="{31F4143B-F199-4D19-85BD-E43B35AB52F0}" presName="spacer" presStyleCnt="0"/>
      <dgm:spPr/>
    </dgm:pt>
    <dgm:pt modelId="{61FCEBA9-04A7-477E-88B9-D3CBE9C944E9}" type="pres">
      <dgm:prSet presAssocID="{2D750E94-798F-462E-8FD3-59EE117AF20A}" presName="parentText" presStyleLbl="node1" presStyleIdx="1" presStyleCnt="3" custLinFactNeighborX="-793" custLinFactNeighborY="-1093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987528-370D-44A1-93F4-FCAB994F8380}" type="pres">
      <dgm:prSet presAssocID="{F9C6A7F1-19E8-4780-A6A6-D3346E63B41A}" presName="spacer" presStyleCnt="0"/>
      <dgm:spPr/>
    </dgm:pt>
    <dgm:pt modelId="{3CFF7159-7FAF-4DDD-B1D5-8338FA14B30A}" type="pres">
      <dgm:prSet presAssocID="{1BDE3377-7C33-4F04-9B83-046ADD70DAC4}" presName="parentText" presStyleLbl="node1" presStyleIdx="2" presStyleCnt="3" custScaleY="109492" custLinFactNeighborY="5449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884AD20-ABDF-435F-A8C4-C38BA4E354C4}" type="presOf" srcId="{1BDE3377-7C33-4F04-9B83-046ADD70DAC4}" destId="{3CFF7159-7FAF-4DDD-B1D5-8338FA14B30A}" srcOrd="0" destOrd="0" presId="urn:microsoft.com/office/officeart/2005/8/layout/vList2"/>
    <dgm:cxn modelId="{2DE68B1C-89FF-4016-B63E-C48BB462211A}" type="presOf" srcId="{ED59D6C1-B000-4912-ABBD-4ED3462477A1}" destId="{3A227AB9-3A95-40C6-BCB1-BAD1BDE20A66}" srcOrd="0" destOrd="0" presId="urn:microsoft.com/office/officeart/2005/8/layout/vList2"/>
    <dgm:cxn modelId="{42887CF0-8AEF-468D-A50F-9C572800B644}" type="presOf" srcId="{1C52D078-FE41-4438-A5C5-38CAD191906E}" destId="{E6970217-4CF4-4011-94D5-10E5FD3CC8A2}" srcOrd="0" destOrd="0" presId="urn:microsoft.com/office/officeart/2005/8/layout/vList2"/>
    <dgm:cxn modelId="{AA4A0ED3-C76F-433F-A623-DC39B1E75217}" srcId="{ED59D6C1-B000-4912-ABBD-4ED3462477A1}" destId="{1BDE3377-7C33-4F04-9B83-046ADD70DAC4}" srcOrd="2" destOrd="0" parTransId="{C202F07D-0F0E-4F37-98A5-BAC01385A6BD}" sibTransId="{F617FA9E-0761-4419-8DCC-52BAD908D1B8}"/>
    <dgm:cxn modelId="{6EB005E6-C7AD-40CF-9CA6-73C96DB112DD}" srcId="{ED59D6C1-B000-4912-ABBD-4ED3462477A1}" destId="{2D750E94-798F-462E-8FD3-59EE117AF20A}" srcOrd="1" destOrd="0" parTransId="{958C2166-1939-49B1-BC76-BFCFE1006A1E}" sibTransId="{F9C6A7F1-19E8-4780-A6A6-D3346E63B41A}"/>
    <dgm:cxn modelId="{440E93D6-9E56-4529-8AB1-4A0DA31FC4E6}" srcId="{ED59D6C1-B000-4912-ABBD-4ED3462477A1}" destId="{1C52D078-FE41-4438-A5C5-38CAD191906E}" srcOrd="0" destOrd="0" parTransId="{7A3B9A07-06FB-4136-B06E-25F592EBB421}" sibTransId="{31F4143B-F199-4D19-85BD-E43B35AB52F0}"/>
    <dgm:cxn modelId="{4BA5EC3B-1F22-4119-981F-48904793FF01}" type="presOf" srcId="{2D750E94-798F-462E-8FD3-59EE117AF20A}" destId="{61FCEBA9-04A7-477E-88B9-D3CBE9C944E9}" srcOrd="0" destOrd="0" presId="urn:microsoft.com/office/officeart/2005/8/layout/vList2"/>
    <dgm:cxn modelId="{81ADCCF3-6BD0-4279-95F5-3FD7EF006628}" type="presParOf" srcId="{3A227AB9-3A95-40C6-BCB1-BAD1BDE20A66}" destId="{E6970217-4CF4-4011-94D5-10E5FD3CC8A2}" srcOrd="0" destOrd="0" presId="urn:microsoft.com/office/officeart/2005/8/layout/vList2"/>
    <dgm:cxn modelId="{597545F0-1F52-40E6-84A0-C89B852EA72E}" type="presParOf" srcId="{3A227AB9-3A95-40C6-BCB1-BAD1BDE20A66}" destId="{7315C2A7-D65B-480B-B052-E09DFBC207F5}" srcOrd="1" destOrd="0" presId="urn:microsoft.com/office/officeart/2005/8/layout/vList2"/>
    <dgm:cxn modelId="{2459F584-E55C-4D90-BE0D-938F1A6146C7}" type="presParOf" srcId="{3A227AB9-3A95-40C6-BCB1-BAD1BDE20A66}" destId="{61FCEBA9-04A7-477E-88B9-D3CBE9C944E9}" srcOrd="2" destOrd="0" presId="urn:microsoft.com/office/officeart/2005/8/layout/vList2"/>
    <dgm:cxn modelId="{B4484CF4-68B5-45EA-BFF5-65CA264309AE}" type="presParOf" srcId="{3A227AB9-3A95-40C6-BCB1-BAD1BDE20A66}" destId="{CC987528-370D-44A1-93F4-FCAB994F8380}" srcOrd="3" destOrd="0" presId="urn:microsoft.com/office/officeart/2005/8/layout/vList2"/>
    <dgm:cxn modelId="{E3CE2294-3D5E-4500-B1CB-CE8C2EDF26D7}" type="presParOf" srcId="{3A227AB9-3A95-40C6-BCB1-BAD1BDE20A66}" destId="{3CFF7159-7FAF-4DDD-B1D5-8338FA14B30A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D59D6C1-B000-4912-ABBD-4ED3462477A1}" type="doc">
      <dgm:prSet loTypeId="urn:microsoft.com/office/officeart/2005/8/layout/vList2" loCatId="list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1C52D078-FE41-4438-A5C5-38CAD191906E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«Охрана семьи и детства»</a:t>
          </a:r>
          <a:endParaRPr lang="ru-RU" dirty="0">
            <a:solidFill>
              <a:schemeClr val="tx1"/>
            </a:solidFill>
          </a:endParaRPr>
        </a:p>
      </dgm:t>
    </dgm:pt>
    <dgm:pt modelId="{7A3B9A07-06FB-4136-B06E-25F592EBB421}" type="parTrans" cxnId="{440E93D6-9E56-4529-8AB1-4A0DA31FC4E6}">
      <dgm:prSet/>
      <dgm:spPr/>
      <dgm:t>
        <a:bodyPr/>
        <a:lstStyle/>
        <a:p>
          <a:endParaRPr lang="ru-RU"/>
        </a:p>
      </dgm:t>
    </dgm:pt>
    <dgm:pt modelId="{31F4143B-F199-4D19-85BD-E43B35AB52F0}" type="sibTrans" cxnId="{440E93D6-9E56-4529-8AB1-4A0DA31FC4E6}">
      <dgm:prSet/>
      <dgm:spPr/>
      <dgm:t>
        <a:bodyPr/>
        <a:lstStyle/>
        <a:p>
          <a:endParaRPr lang="ru-RU"/>
        </a:p>
      </dgm:t>
    </dgm:pt>
    <dgm:pt modelId="{2D750E94-798F-462E-8FD3-59EE117AF20A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«Обеспечение жильем молодых семей»</a:t>
          </a:r>
          <a:endParaRPr lang="ru-RU" dirty="0">
            <a:solidFill>
              <a:schemeClr val="tx1"/>
            </a:solidFill>
          </a:endParaRPr>
        </a:p>
      </dgm:t>
    </dgm:pt>
    <dgm:pt modelId="{958C2166-1939-49B1-BC76-BFCFE1006A1E}" type="parTrans" cxnId="{6EB005E6-C7AD-40CF-9CA6-73C96DB112DD}">
      <dgm:prSet/>
      <dgm:spPr/>
      <dgm:t>
        <a:bodyPr/>
        <a:lstStyle/>
        <a:p>
          <a:endParaRPr lang="ru-RU"/>
        </a:p>
      </dgm:t>
    </dgm:pt>
    <dgm:pt modelId="{F9C6A7F1-19E8-4780-A6A6-D3346E63B41A}" type="sibTrans" cxnId="{6EB005E6-C7AD-40CF-9CA6-73C96DB112DD}">
      <dgm:prSet/>
      <dgm:spPr/>
      <dgm:t>
        <a:bodyPr/>
        <a:lstStyle/>
        <a:p>
          <a:endParaRPr lang="ru-RU"/>
        </a:p>
      </dgm:t>
    </dgm:pt>
    <dgm:pt modelId="{1BDE3377-7C33-4F04-9B83-046ADD70DAC4}">
      <dgm:prSet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«Демографическое развитие»</a:t>
          </a:r>
          <a:endParaRPr lang="ru-RU" dirty="0">
            <a:solidFill>
              <a:schemeClr val="tx1"/>
            </a:solidFill>
          </a:endParaRPr>
        </a:p>
      </dgm:t>
    </dgm:pt>
    <dgm:pt modelId="{C202F07D-0F0E-4F37-98A5-BAC01385A6BD}" type="parTrans" cxnId="{AA4A0ED3-C76F-433F-A623-DC39B1E75217}">
      <dgm:prSet/>
      <dgm:spPr/>
      <dgm:t>
        <a:bodyPr/>
        <a:lstStyle/>
        <a:p>
          <a:endParaRPr lang="ru-RU"/>
        </a:p>
      </dgm:t>
    </dgm:pt>
    <dgm:pt modelId="{F617FA9E-0761-4419-8DCC-52BAD908D1B8}" type="sibTrans" cxnId="{AA4A0ED3-C76F-433F-A623-DC39B1E75217}">
      <dgm:prSet/>
      <dgm:spPr/>
      <dgm:t>
        <a:bodyPr/>
        <a:lstStyle/>
        <a:p>
          <a:endParaRPr lang="ru-RU"/>
        </a:p>
      </dgm:t>
    </dgm:pt>
    <dgm:pt modelId="{3A227AB9-3A95-40C6-BCB1-BAD1BDE20A66}" type="pres">
      <dgm:prSet presAssocID="{ED59D6C1-B000-4912-ABBD-4ED3462477A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6970217-4CF4-4011-94D5-10E5FD3CC8A2}" type="pres">
      <dgm:prSet presAssocID="{1C52D078-FE41-4438-A5C5-38CAD191906E}" presName="parentText" presStyleLbl="node1" presStyleIdx="0" presStyleCnt="3" custLinFactNeighborX="987" custLinFactNeighborY="-3782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15C2A7-D65B-480B-B052-E09DFBC207F5}" type="pres">
      <dgm:prSet presAssocID="{31F4143B-F199-4D19-85BD-E43B35AB52F0}" presName="spacer" presStyleCnt="0"/>
      <dgm:spPr/>
    </dgm:pt>
    <dgm:pt modelId="{61FCEBA9-04A7-477E-88B9-D3CBE9C944E9}" type="pres">
      <dgm:prSet presAssocID="{2D750E94-798F-462E-8FD3-59EE117AF20A}" presName="parentText" presStyleLbl="node1" presStyleIdx="1" presStyleCnt="3" custLinFactNeighborX="-793" custLinFactNeighborY="-1093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987528-370D-44A1-93F4-FCAB994F8380}" type="pres">
      <dgm:prSet presAssocID="{F9C6A7F1-19E8-4780-A6A6-D3346E63B41A}" presName="spacer" presStyleCnt="0"/>
      <dgm:spPr/>
    </dgm:pt>
    <dgm:pt modelId="{3CFF7159-7FAF-4DDD-B1D5-8338FA14B30A}" type="pres">
      <dgm:prSet presAssocID="{1BDE3377-7C33-4F04-9B83-046ADD70DAC4}" presName="parentText" presStyleLbl="node1" presStyleIdx="2" presStyleCnt="3" custScaleY="109492" custLinFactY="37798" custLinFactNeighborX="-3447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873D420-2DD5-4205-8449-9EC11D679F37}" type="presOf" srcId="{1C52D078-FE41-4438-A5C5-38CAD191906E}" destId="{E6970217-4CF4-4011-94D5-10E5FD3CC8A2}" srcOrd="0" destOrd="0" presId="urn:microsoft.com/office/officeart/2005/8/layout/vList2"/>
    <dgm:cxn modelId="{AA4A0ED3-C76F-433F-A623-DC39B1E75217}" srcId="{ED59D6C1-B000-4912-ABBD-4ED3462477A1}" destId="{1BDE3377-7C33-4F04-9B83-046ADD70DAC4}" srcOrd="2" destOrd="0" parTransId="{C202F07D-0F0E-4F37-98A5-BAC01385A6BD}" sibTransId="{F617FA9E-0761-4419-8DCC-52BAD908D1B8}"/>
    <dgm:cxn modelId="{1F649D23-4C9D-4FE3-BA49-307279317010}" type="presOf" srcId="{ED59D6C1-B000-4912-ABBD-4ED3462477A1}" destId="{3A227AB9-3A95-40C6-BCB1-BAD1BDE20A66}" srcOrd="0" destOrd="0" presId="urn:microsoft.com/office/officeart/2005/8/layout/vList2"/>
    <dgm:cxn modelId="{07AABF2D-EB34-44E8-9478-ACD893AC85F3}" type="presOf" srcId="{2D750E94-798F-462E-8FD3-59EE117AF20A}" destId="{61FCEBA9-04A7-477E-88B9-D3CBE9C944E9}" srcOrd="0" destOrd="0" presId="urn:microsoft.com/office/officeart/2005/8/layout/vList2"/>
    <dgm:cxn modelId="{6FDA3A39-6516-406B-9AFB-C64AC7F89A4C}" type="presOf" srcId="{1BDE3377-7C33-4F04-9B83-046ADD70DAC4}" destId="{3CFF7159-7FAF-4DDD-B1D5-8338FA14B30A}" srcOrd="0" destOrd="0" presId="urn:microsoft.com/office/officeart/2005/8/layout/vList2"/>
    <dgm:cxn modelId="{6EB005E6-C7AD-40CF-9CA6-73C96DB112DD}" srcId="{ED59D6C1-B000-4912-ABBD-4ED3462477A1}" destId="{2D750E94-798F-462E-8FD3-59EE117AF20A}" srcOrd="1" destOrd="0" parTransId="{958C2166-1939-49B1-BC76-BFCFE1006A1E}" sibTransId="{F9C6A7F1-19E8-4780-A6A6-D3346E63B41A}"/>
    <dgm:cxn modelId="{440E93D6-9E56-4529-8AB1-4A0DA31FC4E6}" srcId="{ED59D6C1-B000-4912-ABBD-4ED3462477A1}" destId="{1C52D078-FE41-4438-A5C5-38CAD191906E}" srcOrd="0" destOrd="0" parTransId="{7A3B9A07-06FB-4136-B06E-25F592EBB421}" sibTransId="{31F4143B-F199-4D19-85BD-E43B35AB52F0}"/>
    <dgm:cxn modelId="{9FA0499E-AEAB-4296-A397-0AD0A1846489}" type="presParOf" srcId="{3A227AB9-3A95-40C6-BCB1-BAD1BDE20A66}" destId="{E6970217-4CF4-4011-94D5-10E5FD3CC8A2}" srcOrd="0" destOrd="0" presId="urn:microsoft.com/office/officeart/2005/8/layout/vList2"/>
    <dgm:cxn modelId="{B33B582F-BB7E-457D-8918-95504FB81276}" type="presParOf" srcId="{3A227AB9-3A95-40C6-BCB1-BAD1BDE20A66}" destId="{7315C2A7-D65B-480B-B052-E09DFBC207F5}" srcOrd="1" destOrd="0" presId="urn:microsoft.com/office/officeart/2005/8/layout/vList2"/>
    <dgm:cxn modelId="{3387D10E-8F4F-4B83-ADC7-69037311F681}" type="presParOf" srcId="{3A227AB9-3A95-40C6-BCB1-BAD1BDE20A66}" destId="{61FCEBA9-04A7-477E-88B9-D3CBE9C944E9}" srcOrd="2" destOrd="0" presId="urn:microsoft.com/office/officeart/2005/8/layout/vList2"/>
    <dgm:cxn modelId="{9C32FEBD-1967-4313-9DEA-BE702C9EBA66}" type="presParOf" srcId="{3A227AB9-3A95-40C6-BCB1-BAD1BDE20A66}" destId="{CC987528-370D-44A1-93F4-FCAB994F8380}" srcOrd="3" destOrd="0" presId="urn:microsoft.com/office/officeart/2005/8/layout/vList2"/>
    <dgm:cxn modelId="{4CB9B09A-3D9E-4FF3-89B4-6C865CFCDF19}" type="presParOf" srcId="{3A227AB9-3A95-40C6-BCB1-BAD1BDE20A66}" destId="{3CFF7159-7FAF-4DDD-B1D5-8338FA14B30A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1547124-1155-40C3-9F86-A0B68465F662}" type="doc">
      <dgm:prSet loTypeId="urn:microsoft.com/office/officeart/2005/8/layout/hProcess3" loCatId="process" qsTypeId="urn:microsoft.com/office/officeart/2005/8/quickstyle/simple1" qsCatId="simple" csTypeId="urn:microsoft.com/office/officeart/2005/8/colors/accent1_2" csCatId="accent1" phldr="1"/>
      <dgm:spPr/>
    </dgm:pt>
    <dgm:pt modelId="{4085C2B9-AA42-4A07-BD35-794D7433022D}">
      <dgm:prSet phldrT="[Текст]" custT="1"/>
      <dgm:spPr/>
      <dgm:t>
        <a:bodyPr/>
        <a:lstStyle/>
        <a:p>
          <a:r>
            <a:rPr lang="ru-RU" sz="2400" b="1" dirty="0" smtClean="0"/>
            <a:t>Доходы</a:t>
          </a:r>
          <a:endParaRPr lang="ru-RU" sz="2400" b="1" dirty="0"/>
        </a:p>
      </dgm:t>
    </dgm:pt>
    <dgm:pt modelId="{9F7871C3-1160-4A3A-BEA1-E44E9C59EB3B}" type="parTrans" cxnId="{EC185076-B5E3-492C-8AFE-3DEC1711F00B}">
      <dgm:prSet/>
      <dgm:spPr/>
      <dgm:t>
        <a:bodyPr/>
        <a:lstStyle/>
        <a:p>
          <a:endParaRPr lang="ru-RU"/>
        </a:p>
      </dgm:t>
    </dgm:pt>
    <dgm:pt modelId="{CDFE411A-6F1C-4081-BB0C-C770FA48C80E}" type="sibTrans" cxnId="{EC185076-B5E3-492C-8AFE-3DEC1711F00B}">
      <dgm:prSet/>
      <dgm:spPr/>
      <dgm:t>
        <a:bodyPr/>
        <a:lstStyle/>
        <a:p>
          <a:endParaRPr lang="ru-RU"/>
        </a:p>
      </dgm:t>
    </dgm:pt>
    <dgm:pt modelId="{5EFC2EAF-F35B-4386-842D-59AC12F271B0}" type="pres">
      <dgm:prSet presAssocID="{71547124-1155-40C3-9F86-A0B68465F662}" presName="Name0" presStyleCnt="0">
        <dgm:presLayoutVars>
          <dgm:dir/>
          <dgm:animLvl val="lvl"/>
          <dgm:resizeHandles val="exact"/>
        </dgm:presLayoutVars>
      </dgm:prSet>
      <dgm:spPr/>
    </dgm:pt>
    <dgm:pt modelId="{59C79B33-5690-4CF8-98C2-D4AB915C3EA2}" type="pres">
      <dgm:prSet presAssocID="{71547124-1155-40C3-9F86-A0B68465F662}" presName="dummy" presStyleCnt="0"/>
      <dgm:spPr/>
    </dgm:pt>
    <dgm:pt modelId="{18C22D84-1989-4AD0-ABB9-980167793CC1}" type="pres">
      <dgm:prSet presAssocID="{71547124-1155-40C3-9F86-A0B68465F662}" presName="linH" presStyleCnt="0"/>
      <dgm:spPr/>
    </dgm:pt>
    <dgm:pt modelId="{45E5A5BC-0ECD-4F77-A8BE-6F2B8C9E8D29}" type="pres">
      <dgm:prSet presAssocID="{71547124-1155-40C3-9F86-A0B68465F662}" presName="padding1" presStyleCnt="0"/>
      <dgm:spPr/>
    </dgm:pt>
    <dgm:pt modelId="{B188C204-3B51-4050-82AA-B013861312DD}" type="pres">
      <dgm:prSet presAssocID="{4085C2B9-AA42-4A07-BD35-794D7433022D}" presName="linV" presStyleCnt="0"/>
      <dgm:spPr/>
    </dgm:pt>
    <dgm:pt modelId="{22332A5E-0045-47DD-BE53-4BCFA572DBFE}" type="pres">
      <dgm:prSet presAssocID="{4085C2B9-AA42-4A07-BD35-794D7433022D}" presName="spVertical1" presStyleCnt="0"/>
      <dgm:spPr/>
    </dgm:pt>
    <dgm:pt modelId="{7A24FB11-E0DD-446C-AB0F-A26F7C3410F1}" type="pres">
      <dgm:prSet presAssocID="{4085C2B9-AA42-4A07-BD35-794D7433022D}" presName="parTx" presStyleLbl="revTx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35E53A-8C20-4CFE-94A1-22CA02203539}" type="pres">
      <dgm:prSet presAssocID="{4085C2B9-AA42-4A07-BD35-794D7433022D}" presName="spVertical2" presStyleCnt="0"/>
      <dgm:spPr/>
    </dgm:pt>
    <dgm:pt modelId="{0DAFFDC8-7A45-45D9-8A12-0ACCAAA53EA7}" type="pres">
      <dgm:prSet presAssocID="{4085C2B9-AA42-4A07-BD35-794D7433022D}" presName="spVertical3" presStyleCnt="0"/>
      <dgm:spPr/>
    </dgm:pt>
    <dgm:pt modelId="{303A7268-E5B7-4329-BDB2-663EF63836B0}" type="pres">
      <dgm:prSet presAssocID="{71547124-1155-40C3-9F86-A0B68465F662}" presName="padding2" presStyleCnt="0"/>
      <dgm:spPr/>
    </dgm:pt>
    <dgm:pt modelId="{856D8C54-7842-4BE0-9C5E-E35A90CAD8BF}" type="pres">
      <dgm:prSet presAssocID="{71547124-1155-40C3-9F86-A0B68465F662}" presName="negArrow" presStyleCnt="0"/>
      <dgm:spPr/>
    </dgm:pt>
    <dgm:pt modelId="{0BC7A5B6-886D-439B-AA1D-EC6B865F9614}" type="pres">
      <dgm:prSet presAssocID="{71547124-1155-40C3-9F86-A0B68465F662}" presName="backgroundArrow" presStyleLbl="node1" presStyleIdx="0" presStyleCnt="1" custLinFactNeighborX="-2778" custLinFactNeighborY="-5"/>
      <dgm:spPr>
        <a:solidFill>
          <a:srgbClr val="FF9900"/>
        </a:solidFill>
      </dgm:spPr>
      <dgm:t>
        <a:bodyPr/>
        <a:lstStyle/>
        <a:p>
          <a:endParaRPr lang="ru-RU"/>
        </a:p>
      </dgm:t>
    </dgm:pt>
  </dgm:ptLst>
  <dgm:cxnLst>
    <dgm:cxn modelId="{EC185076-B5E3-492C-8AFE-3DEC1711F00B}" srcId="{71547124-1155-40C3-9F86-A0B68465F662}" destId="{4085C2B9-AA42-4A07-BD35-794D7433022D}" srcOrd="0" destOrd="0" parTransId="{9F7871C3-1160-4A3A-BEA1-E44E9C59EB3B}" sibTransId="{CDFE411A-6F1C-4081-BB0C-C770FA48C80E}"/>
    <dgm:cxn modelId="{EB3D0F6A-CB35-4D5E-A887-9FA1DC7CFA44}" type="presOf" srcId="{71547124-1155-40C3-9F86-A0B68465F662}" destId="{5EFC2EAF-F35B-4386-842D-59AC12F271B0}" srcOrd="0" destOrd="0" presId="urn:microsoft.com/office/officeart/2005/8/layout/hProcess3"/>
    <dgm:cxn modelId="{8B4E88FE-F501-42D9-AFCC-729C963166EC}" type="presOf" srcId="{4085C2B9-AA42-4A07-BD35-794D7433022D}" destId="{7A24FB11-E0DD-446C-AB0F-A26F7C3410F1}" srcOrd="0" destOrd="0" presId="urn:microsoft.com/office/officeart/2005/8/layout/hProcess3"/>
    <dgm:cxn modelId="{9A5DE251-846C-4F81-91C2-E53EA3F842B1}" type="presParOf" srcId="{5EFC2EAF-F35B-4386-842D-59AC12F271B0}" destId="{59C79B33-5690-4CF8-98C2-D4AB915C3EA2}" srcOrd="0" destOrd="0" presId="urn:microsoft.com/office/officeart/2005/8/layout/hProcess3"/>
    <dgm:cxn modelId="{7562D12E-0838-458F-AF95-EE601BAC5ADC}" type="presParOf" srcId="{5EFC2EAF-F35B-4386-842D-59AC12F271B0}" destId="{18C22D84-1989-4AD0-ABB9-980167793CC1}" srcOrd="1" destOrd="0" presId="urn:microsoft.com/office/officeart/2005/8/layout/hProcess3"/>
    <dgm:cxn modelId="{B63F22D8-CE9B-4BC0-BFFC-A42DB1ED1942}" type="presParOf" srcId="{18C22D84-1989-4AD0-ABB9-980167793CC1}" destId="{45E5A5BC-0ECD-4F77-A8BE-6F2B8C9E8D29}" srcOrd="0" destOrd="0" presId="urn:microsoft.com/office/officeart/2005/8/layout/hProcess3"/>
    <dgm:cxn modelId="{A9EF0235-096C-4664-957A-6562ABBB88BA}" type="presParOf" srcId="{18C22D84-1989-4AD0-ABB9-980167793CC1}" destId="{B188C204-3B51-4050-82AA-B013861312DD}" srcOrd="1" destOrd="0" presId="urn:microsoft.com/office/officeart/2005/8/layout/hProcess3"/>
    <dgm:cxn modelId="{D4CB672F-798A-4B9D-91B4-253CA1D80368}" type="presParOf" srcId="{B188C204-3B51-4050-82AA-B013861312DD}" destId="{22332A5E-0045-47DD-BE53-4BCFA572DBFE}" srcOrd="0" destOrd="0" presId="urn:microsoft.com/office/officeart/2005/8/layout/hProcess3"/>
    <dgm:cxn modelId="{1E608C5A-2E72-412B-A7C6-2A2F95497646}" type="presParOf" srcId="{B188C204-3B51-4050-82AA-B013861312DD}" destId="{7A24FB11-E0DD-446C-AB0F-A26F7C3410F1}" srcOrd="1" destOrd="0" presId="urn:microsoft.com/office/officeart/2005/8/layout/hProcess3"/>
    <dgm:cxn modelId="{F0DAEBEF-599D-4F58-BCFF-8CF9B793413B}" type="presParOf" srcId="{B188C204-3B51-4050-82AA-B013861312DD}" destId="{B835E53A-8C20-4CFE-94A1-22CA02203539}" srcOrd="2" destOrd="0" presId="urn:microsoft.com/office/officeart/2005/8/layout/hProcess3"/>
    <dgm:cxn modelId="{A40618B8-B2AC-44C8-B1F8-3CBE2011DC30}" type="presParOf" srcId="{B188C204-3B51-4050-82AA-B013861312DD}" destId="{0DAFFDC8-7A45-45D9-8A12-0ACCAAA53EA7}" srcOrd="3" destOrd="0" presId="urn:microsoft.com/office/officeart/2005/8/layout/hProcess3"/>
    <dgm:cxn modelId="{D39C4A71-6376-4FCB-80AA-703E28DE9C7E}" type="presParOf" srcId="{18C22D84-1989-4AD0-ABB9-980167793CC1}" destId="{303A7268-E5B7-4329-BDB2-663EF63836B0}" srcOrd="2" destOrd="0" presId="urn:microsoft.com/office/officeart/2005/8/layout/hProcess3"/>
    <dgm:cxn modelId="{242CF85A-7935-4B19-92E1-A9E8E44BA4C2}" type="presParOf" srcId="{18C22D84-1989-4AD0-ABB9-980167793CC1}" destId="{856D8C54-7842-4BE0-9C5E-E35A90CAD8BF}" srcOrd="3" destOrd="0" presId="urn:microsoft.com/office/officeart/2005/8/layout/hProcess3"/>
    <dgm:cxn modelId="{6870630B-CDC6-4254-B7DE-66C108FEF4A6}" type="presParOf" srcId="{18C22D84-1989-4AD0-ABB9-980167793CC1}" destId="{0BC7A5B6-886D-439B-AA1D-EC6B865F9614}" srcOrd="4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102E4BB-1932-4E65-A5C2-E4A7C882675E}">
      <dsp:nvSpPr>
        <dsp:cNvPr id="0" name=""/>
        <dsp:cNvSpPr/>
      </dsp:nvSpPr>
      <dsp:spPr>
        <a:xfrm>
          <a:off x="3859651" y="1564221"/>
          <a:ext cx="1636705" cy="7161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88006"/>
              </a:lnTo>
              <a:lnTo>
                <a:pt x="1636705" y="488006"/>
              </a:lnTo>
              <a:lnTo>
                <a:pt x="1636705" y="716107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06FD48-1420-4B28-9A85-479D57A878C9}">
      <dsp:nvSpPr>
        <dsp:cNvPr id="0" name=""/>
        <dsp:cNvSpPr/>
      </dsp:nvSpPr>
      <dsp:spPr>
        <a:xfrm>
          <a:off x="2077143" y="1564221"/>
          <a:ext cx="1782508" cy="716107"/>
        </a:xfrm>
        <a:custGeom>
          <a:avLst/>
          <a:gdLst/>
          <a:ahLst/>
          <a:cxnLst/>
          <a:rect l="0" t="0" r="0" b="0"/>
          <a:pathLst>
            <a:path>
              <a:moveTo>
                <a:pt x="1782508" y="0"/>
              </a:moveTo>
              <a:lnTo>
                <a:pt x="1782508" y="488006"/>
              </a:lnTo>
              <a:lnTo>
                <a:pt x="0" y="488006"/>
              </a:lnTo>
              <a:lnTo>
                <a:pt x="0" y="716107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16B893-C9A6-4154-ADF8-D71DE5EAE74C}">
      <dsp:nvSpPr>
        <dsp:cNvPr id="0" name=""/>
        <dsp:cNvSpPr/>
      </dsp:nvSpPr>
      <dsp:spPr>
        <a:xfrm>
          <a:off x="2628520" y="684"/>
          <a:ext cx="2462262" cy="156353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shade val="51000"/>
                <a:satMod val="130000"/>
              </a:schemeClr>
            </a:gs>
            <a:gs pos="80000">
              <a:schemeClr val="accent2">
                <a:shade val="93000"/>
                <a:satMod val="130000"/>
              </a:schemeClr>
            </a:gs>
            <a:gs pos="100000">
              <a:schemeClr val="accent2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</dsp:sp>
    <dsp:sp modelId="{EF574405-5E32-4FC2-A380-2BEE8FD24D74}">
      <dsp:nvSpPr>
        <dsp:cNvPr id="0" name=""/>
        <dsp:cNvSpPr/>
      </dsp:nvSpPr>
      <dsp:spPr>
        <a:xfrm>
          <a:off x="2902105" y="260590"/>
          <a:ext cx="2462262" cy="156353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БЮДЖЕТ 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                                                    -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902105" y="260590"/>
        <a:ext cx="2462262" cy="1563536"/>
      </dsp:txXfrm>
    </dsp:sp>
    <dsp:sp modelId="{9F2BD460-9807-4766-9F19-B906E96D1494}">
      <dsp:nvSpPr>
        <dsp:cNvPr id="0" name=""/>
        <dsp:cNvSpPr/>
      </dsp:nvSpPr>
      <dsp:spPr>
        <a:xfrm>
          <a:off x="714022" y="2280329"/>
          <a:ext cx="2726241" cy="156353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</dsp:sp>
    <dsp:sp modelId="{E8BE9AD5-3FAB-4B2D-AFCF-1DDD2B64CBA6}">
      <dsp:nvSpPr>
        <dsp:cNvPr id="0" name=""/>
        <dsp:cNvSpPr/>
      </dsp:nvSpPr>
      <dsp:spPr>
        <a:xfrm>
          <a:off x="987607" y="2540234"/>
          <a:ext cx="2726241" cy="156353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ДОХОДЫ 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                                     бюджета - поступающие в бюджет денежные средства (налоги юридических и физических лиц, штрафы, административные платежи и сборы, финансовая помощь)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987607" y="2540234"/>
        <a:ext cx="2726241" cy="1563536"/>
      </dsp:txXfrm>
    </dsp:sp>
    <dsp:sp modelId="{F65948E7-BE66-499C-86C7-D2597F5D8D38}">
      <dsp:nvSpPr>
        <dsp:cNvPr id="0" name=""/>
        <dsp:cNvSpPr/>
      </dsp:nvSpPr>
      <dsp:spPr>
        <a:xfrm>
          <a:off x="3987433" y="2280329"/>
          <a:ext cx="3017847" cy="156353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</dsp:sp>
    <dsp:sp modelId="{8A3E2699-130F-4CAD-856C-9A6E4676DD7D}">
      <dsp:nvSpPr>
        <dsp:cNvPr id="0" name=""/>
        <dsp:cNvSpPr/>
      </dsp:nvSpPr>
      <dsp:spPr>
        <a:xfrm>
          <a:off x="4261018" y="2540234"/>
          <a:ext cx="3017847" cy="156353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РАСХОДЫ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                                       бюджета - выплачиваемые из бюджета денежные средства (социальные выплаты населению, финансовое обеспечение госучреждений (образования, культуры и др.), капитальное строительство и др.)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261018" y="2540234"/>
        <a:ext cx="3017847" cy="1563536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0.12818</cdr:x>
      <cdr:y>0.88137</cdr:y>
    </cdr:from>
    <cdr:to>
      <cdr:x>0.72914</cdr:x>
      <cdr:y>1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090464" y="3989040"/>
          <a:ext cx="5112568" cy="53692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800" dirty="0" smtClean="0"/>
            <a:t>2018 г.                        2019 г.                             2020 г.                                       </a:t>
          </a:r>
          <a:endParaRPr lang="ru-RU" sz="18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A4F3FE-F4D1-4EAF-908F-9D39A99F29E8}" type="datetimeFigureOut">
              <a:rPr lang="ru-RU" smtClean="0"/>
              <a:pPr/>
              <a:t>08.04.2019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48AEB2-C1F9-4C07-821F-78403F0CBC7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97238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48AEB2-C1F9-4C07-821F-78403F0CBC77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45933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48AEB2-C1F9-4C07-821F-78403F0CBC77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51306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48AEB2-C1F9-4C07-821F-78403F0CBC77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275427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5530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4BDC5984-0CEC-48F1-BF89-2510767B523B}" type="slidenum">
              <a:rPr lang="ru-RU" altLang="ru-RU">
                <a:latin typeface="Calibri" panose="020F0502020204030204" pitchFamily="34" charset="0"/>
              </a:rPr>
              <a:pPr eaLnBrk="1" hangingPunct="1"/>
              <a:t>10</a:t>
            </a:fld>
            <a:endParaRPr lang="ru-RU" altLang="ru-RU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714624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84000"/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9" r:id="rId1"/>
    <p:sldLayoutId id="2147484070" r:id="rId2"/>
    <p:sldLayoutId id="2147484071" r:id="rId3"/>
    <p:sldLayoutId id="2147484072" r:id="rId4"/>
    <p:sldLayoutId id="2147484073" r:id="rId5"/>
    <p:sldLayoutId id="2147484074" r:id="rId6"/>
    <p:sldLayoutId id="2147484075" r:id="rId7"/>
    <p:sldLayoutId id="2147484076" r:id="rId8"/>
    <p:sldLayoutId id="2147484077" r:id="rId9"/>
    <p:sldLayoutId id="2147484078" r:id="rId10"/>
    <p:sldLayoutId id="21474840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11" Type="http://schemas.openxmlformats.org/officeDocument/2006/relationships/image" Target="../media/image14.jpeg"/><Relationship Id="rId5" Type="http://schemas.openxmlformats.org/officeDocument/2006/relationships/image" Target="../media/image8.jpe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Татьяна\Desktop\novoder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88640"/>
            <a:ext cx="1666875" cy="20193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79512" y="1124744"/>
            <a:ext cx="8964488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b="1" dirty="0" smtClean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  <a:t>         Бюджет для граждан (проект) </a:t>
            </a:r>
          </a:p>
          <a:p>
            <a:pPr algn="ctr"/>
            <a:r>
              <a:rPr lang="ru-RU" sz="3500" b="1" dirty="0" smtClean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  <a:t>Проект </a:t>
            </a:r>
            <a:r>
              <a:rPr lang="ru-RU" sz="3500" b="1" dirty="0" smtClean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  <a:t>решения </a:t>
            </a:r>
          </a:p>
          <a:p>
            <a:pPr algn="ctr"/>
            <a:r>
              <a:rPr lang="ru-RU" sz="3500" b="1" dirty="0" smtClean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  <a:t>Александро-Невской Думы </a:t>
            </a:r>
          </a:p>
          <a:p>
            <a:pPr algn="ctr"/>
            <a:r>
              <a:rPr lang="ru-RU" sz="3500" b="1" dirty="0" smtClean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  <a:t>«О бюджете муниципального образования –Александро-Невский муниципальный район Рязанской области на 2018 год и плановый период 2019 и 2020 годов»</a:t>
            </a:r>
            <a:endParaRPr lang="ru-RU" sz="3500" dirty="0">
              <a:ln>
                <a:solidFill>
                  <a:schemeClr val="bg1"/>
                </a:solidFill>
              </a:ln>
              <a:solidFill>
                <a:srgbClr val="002060"/>
              </a:solidFill>
              <a:latin typeface="Arial Black" pitchFamily="34" charset="0"/>
              <a:cs typeface="Browallia New" pitchFamily="34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964488" cy="404664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000" b="1" dirty="0" smtClean="0">
                <a:ln w="10541" cmpd="sng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rgbClr val="C00000"/>
                </a:solidFill>
                <a:latin typeface="Georgia" pitchFamily="18" charset="0"/>
                <a:cs typeface="Arial" charset="0"/>
              </a:rPr>
              <a:t>Прогнозные параметры бюджета Александро-Невского муниципального района на 2018-2020 годы</a:t>
            </a:r>
          </a:p>
        </p:txBody>
      </p:sp>
      <p:graphicFrame>
        <p:nvGraphicFramePr>
          <p:cNvPr id="23" name="Содержимое 2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647328327"/>
              </p:ext>
            </p:extLst>
          </p:nvPr>
        </p:nvGraphicFramePr>
        <p:xfrm>
          <a:off x="0" y="692696"/>
          <a:ext cx="8820472" cy="6269308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2385200"/>
                <a:gridCol w="1160367"/>
                <a:gridCol w="1054981"/>
                <a:gridCol w="1054981"/>
                <a:gridCol w="1054981"/>
                <a:gridCol w="1054981"/>
                <a:gridCol w="1054981"/>
              </a:tblGrid>
              <a:tr h="918875"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Arial Black" pitchFamily="34" charset="0"/>
                        </a:rPr>
                        <a:t>Показатели</a:t>
                      </a:r>
                      <a:endParaRPr lang="ru-RU" sz="900" dirty="0">
                        <a:latin typeface="Arial Black" pitchFamily="34" charset="0"/>
                      </a:endParaRPr>
                    </a:p>
                  </a:txBody>
                  <a:tcPr marT="45717" marB="45717">
                    <a:solidFill>
                      <a:srgbClr val="874B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Консолидированный бюджет   2018 г</a:t>
                      </a:r>
                      <a:endParaRPr lang="ru-RU" sz="1400" dirty="0"/>
                    </a:p>
                  </a:txBody>
                  <a:tcPr marT="45717" marB="45717">
                    <a:solidFill>
                      <a:srgbClr val="874B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Бюджет </a:t>
                      </a:r>
                      <a:r>
                        <a:rPr lang="ru-RU" sz="1400" dirty="0" err="1" smtClean="0"/>
                        <a:t>муниц.района</a:t>
                      </a:r>
                      <a:r>
                        <a:rPr lang="ru-RU" sz="1400" dirty="0" smtClean="0"/>
                        <a:t> 2018</a:t>
                      </a:r>
                      <a:r>
                        <a:rPr lang="ru-RU" sz="1400" baseline="0" dirty="0" smtClean="0"/>
                        <a:t> г</a:t>
                      </a:r>
                      <a:endParaRPr lang="ru-RU" sz="1400" dirty="0"/>
                    </a:p>
                  </a:txBody>
                  <a:tcPr marT="45717" marB="45717">
                    <a:solidFill>
                      <a:srgbClr val="874B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Консолидированный бюджет 2019</a:t>
                      </a:r>
                      <a:r>
                        <a:rPr lang="ru-RU" sz="1400" baseline="0" dirty="0" smtClean="0"/>
                        <a:t> г</a:t>
                      </a:r>
                      <a:endParaRPr lang="ru-RU" sz="1400" dirty="0"/>
                    </a:p>
                  </a:txBody>
                  <a:tcPr marT="45717" marB="45717">
                    <a:solidFill>
                      <a:srgbClr val="874B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Бюджет </a:t>
                      </a:r>
                      <a:r>
                        <a:rPr lang="ru-RU" sz="1400" dirty="0" err="1" smtClean="0"/>
                        <a:t>муниц.района</a:t>
                      </a:r>
                      <a:r>
                        <a:rPr lang="ru-RU" sz="1400" dirty="0" smtClean="0"/>
                        <a:t> 2019 г</a:t>
                      </a:r>
                      <a:endParaRPr lang="ru-RU" sz="1400" dirty="0"/>
                    </a:p>
                  </a:txBody>
                  <a:tcPr marT="45717" marB="45717">
                    <a:solidFill>
                      <a:srgbClr val="874B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Консолидированный бюджет   2020 г</a:t>
                      </a:r>
                      <a:endParaRPr lang="ru-RU" sz="1400" dirty="0"/>
                    </a:p>
                  </a:txBody>
                  <a:tcPr marT="45717" marB="45717">
                    <a:solidFill>
                      <a:srgbClr val="874B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Бюджет </a:t>
                      </a:r>
                      <a:r>
                        <a:rPr lang="ru-RU" sz="1400" dirty="0" err="1" smtClean="0"/>
                        <a:t>муниц.района</a:t>
                      </a:r>
                      <a:r>
                        <a:rPr lang="ru-RU" sz="1400" dirty="0" smtClean="0"/>
                        <a:t> 2020</a:t>
                      </a:r>
                      <a:r>
                        <a:rPr lang="ru-RU" sz="1400" baseline="0" dirty="0" smtClean="0"/>
                        <a:t> г</a:t>
                      </a:r>
                      <a:endParaRPr lang="ru-RU" sz="1400" dirty="0"/>
                    </a:p>
                  </a:txBody>
                  <a:tcPr marT="45717" marB="45717">
                    <a:solidFill>
                      <a:srgbClr val="874BFF"/>
                    </a:solidFill>
                  </a:tcPr>
                </a:tc>
              </a:tr>
              <a:tr h="385331">
                <a:tc>
                  <a:txBody>
                    <a:bodyPr/>
                    <a:lstStyle/>
                    <a:p>
                      <a:pPr algn="l"/>
                      <a:r>
                        <a:rPr lang="ru-RU" sz="1000" dirty="0" smtClean="0">
                          <a:latin typeface="Arial Black" pitchFamily="34" charset="0"/>
                        </a:rPr>
                        <a:t>Налоговые и неналоговые доходы,</a:t>
                      </a:r>
                      <a:r>
                        <a:rPr lang="ru-RU" sz="1000" baseline="0" dirty="0" smtClean="0">
                          <a:latin typeface="Arial Black" pitchFamily="34" charset="0"/>
                        </a:rPr>
                        <a:t> из них:</a:t>
                      </a:r>
                      <a:endParaRPr lang="ru-RU" sz="1000" dirty="0">
                        <a:latin typeface="Arial Black" pitchFamily="34" charset="0"/>
                      </a:endParaRPr>
                    </a:p>
                  </a:txBody>
                  <a:tcPr marT="45717" marB="45717" anchor="ctr">
                    <a:solidFill>
                      <a:srgbClr val="8447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121753,7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91277,5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124693,2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94846,7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133050,1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103072,5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</a:tr>
              <a:tr h="3556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/>
                        <a:t>   НДФЛ</a:t>
                      </a:r>
                      <a:endParaRPr lang="ru-RU" sz="1000" dirty="0"/>
                    </a:p>
                  </a:txBody>
                  <a:tcPr marT="45717" marB="45717" anchor="ctr">
                    <a:solidFill>
                      <a:srgbClr val="8447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85761,2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7" marB="4571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80225,8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7" marB="4571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89980,6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84172,8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98732,4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92359,7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55690">
                <a:tc>
                  <a:txBody>
                    <a:bodyPr/>
                    <a:lstStyle/>
                    <a:p>
                      <a:pPr algn="l"/>
                      <a:r>
                        <a:rPr lang="ru-RU" sz="1000" dirty="0" smtClean="0"/>
                        <a:t>   Акцизы</a:t>
                      </a:r>
                      <a:endParaRPr lang="ru-RU" sz="1000" dirty="0"/>
                    </a:p>
                  </a:txBody>
                  <a:tcPr marT="45717" marB="45717" anchor="ctr">
                    <a:solidFill>
                      <a:srgbClr val="8447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5185,8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7" marB="4571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1133,7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7" marB="4571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5849,4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1278,8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5993,0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1310,2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55690">
                <a:tc>
                  <a:txBody>
                    <a:bodyPr/>
                    <a:lstStyle/>
                    <a:p>
                      <a:pPr algn="l"/>
                      <a:r>
                        <a:rPr lang="ru-RU" sz="1000" dirty="0" smtClean="0"/>
                        <a:t>   Налог на совокупный доход</a:t>
                      </a:r>
                      <a:endParaRPr lang="ru-RU" sz="1000" dirty="0"/>
                    </a:p>
                  </a:txBody>
                  <a:tcPr marT="45717" marB="45717" anchor="ctr">
                    <a:solidFill>
                      <a:srgbClr val="8447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5102,4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7" marB="4571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4649,4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7" marB="4571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5139,7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4683,7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5132,1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4676,1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55690">
                <a:tc>
                  <a:txBody>
                    <a:bodyPr/>
                    <a:lstStyle/>
                    <a:p>
                      <a:pPr algn="l"/>
                      <a:r>
                        <a:rPr lang="ru-RU" sz="1000" dirty="0" smtClean="0"/>
                        <a:t>Налог на имущество физических лиц</a:t>
                      </a:r>
                      <a:endParaRPr lang="ru-RU" sz="1000" dirty="0"/>
                    </a:p>
                  </a:txBody>
                  <a:tcPr marT="45717" marB="45717" anchor="ctr">
                    <a:solidFill>
                      <a:srgbClr val="8447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1456,1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7" marB="45717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7" marB="45717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1601,7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 marT="45717" marB="45717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1767,8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 marT="45717" marB="45717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55690">
                <a:tc>
                  <a:txBody>
                    <a:bodyPr/>
                    <a:lstStyle/>
                    <a:p>
                      <a:pPr algn="l"/>
                      <a:r>
                        <a:rPr lang="ru-RU" sz="1000" dirty="0" smtClean="0"/>
                        <a:t>Земельный налог</a:t>
                      </a:r>
                      <a:endParaRPr lang="ru-RU" sz="1000" dirty="0"/>
                    </a:p>
                  </a:txBody>
                  <a:tcPr marT="45717" marB="45717" anchor="ctr">
                    <a:solidFill>
                      <a:srgbClr val="8447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12436,2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7" marB="45717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7" marB="45717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12237,2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 marT="45717" marB="45717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12041,4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 marT="45717" marB="45717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55690">
                <a:tc>
                  <a:txBody>
                    <a:bodyPr/>
                    <a:lstStyle/>
                    <a:p>
                      <a:pPr algn="l"/>
                      <a:r>
                        <a:rPr lang="ru-RU" sz="1000" dirty="0" smtClean="0"/>
                        <a:t>Государственные</a:t>
                      </a:r>
                      <a:r>
                        <a:rPr lang="ru-RU" sz="1000" baseline="0" dirty="0" smtClean="0"/>
                        <a:t> пошлины</a:t>
                      </a:r>
                      <a:endParaRPr lang="ru-RU" sz="1000" dirty="0"/>
                    </a:p>
                  </a:txBody>
                  <a:tcPr marT="45717" marB="45717" anchor="ctr">
                    <a:solidFill>
                      <a:srgbClr val="8447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470,0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7" marB="45717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470,0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7" marB="45717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480,0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480,0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490,0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490,0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85331">
                <a:tc>
                  <a:txBody>
                    <a:bodyPr/>
                    <a:lstStyle/>
                    <a:p>
                      <a:pPr algn="l"/>
                      <a:r>
                        <a:rPr lang="ru-RU" sz="1000" dirty="0" smtClean="0">
                          <a:latin typeface="Arial Black" pitchFamily="34" charset="0"/>
                        </a:rPr>
                        <a:t>Доходы от использования</a:t>
                      </a:r>
                      <a:r>
                        <a:rPr lang="ru-RU" sz="1000" baseline="0" dirty="0" smtClean="0">
                          <a:latin typeface="Arial Black" pitchFamily="34" charset="0"/>
                        </a:rPr>
                        <a:t> имущества</a:t>
                      </a:r>
                      <a:endParaRPr lang="ru-RU" sz="1000" dirty="0">
                        <a:latin typeface="Arial Black" pitchFamily="34" charset="0"/>
                      </a:endParaRPr>
                    </a:p>
                  </a:txBody>
                  <a:tcPr marT="45717" marB="45717" anchor="ctr">
                    <a:solidFill>
                      <a:srgbClr val="8447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4622,9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3810,0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4359,0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/>
                        <a:t>3815,0</a:t>
                      </a:r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/>
                        <a:t>4348,9</a:t>
                      </a:r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/>
                        <a:t>3815,0</a:t>
                      </a:r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</a:tr>
              <a:tr h="533538">
                <a:tc>
                  <a:txBody>
                    <a:bodyPr/>
                    <a:lstStyle/>
                    <a:p>
                      <a:pPr algn="l"/>
                      <a:r>
                        <a:rPr lang="ru-RU" sz="1000" dirty="0" smtClean="0">
                          <a:latin typeface="Arial Black" pitchFamily="34" charset="0"/>
                        </a:rPr>
                        <a:t>Доходы от продажи материальных и нематериальных активов</a:t>
                      </a:r>
                      <a:endParaRPr lang="ru-RU" sz="1000" dirty="0">
                        <a:latin typeface="Arial Black" pitchFamily="34" charset="0"/>
                      </a:endParaRPr>
                    </a:p>
                  </a:txBody>
                  <a:tcPr marT="45717" marB="45717" anchor="ctr">
                    <a:solidFill>
                      <a:srgbClr val="8447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6257,5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4574,1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4073,9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</a:tr>
              <a:tr h="355690">
                <a:tc>
                  <a:txBody>
                    <a:bodyPr/>
                    <a:lstStyle/>
                    <a:p>
                      <a:pPr algn="l"/>
                      <a:r>
                        <a:rPr lang="ru-RU" sz="1000" dirty="0" smtClean="0">
                          <a:latin typeface="Arial Black" pitchFamily="34" charset="0"/>
                        </a:rPr>
                        <a:t>Штрафы</a:t>
                      </a:r>
                      <a:endParaRPr lang="ru-RU" sz="1000" dirty="0">
                        <a:latin typeface="Arial Black" pitchFamily="34" charset="0"/>
                      </a:endParaRPr>
                    </a:p>
                  </a:txBody>
                  <a:tcPr marT="45717" marB="45717" anchor="ctr">
                    <a:solidFill>
                      <a:srgbClr val="8447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298,0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270,0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300,0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272,0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303,0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275,0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</a:tr>
              <a:tr h="355690">
                <a:tc>
                  <a:txBody>
                    <a:bodyPr/>
                    <a:lstStyle/>
                    <a:p>
                      <a:pPr algn="l"/>
                      <a:r>
                        <a:rPr lang="ru-RU" sz="1000" dirty="0" smtClean="0">
                          <a:latin typeface="Arial Black" pitchFamily="34" charset="0"/>
                        </a:rPr>
                        <a:t>Доходы от оказания платных услуг(работ) и </a:t>
                      </a:r>
                      <a:r>
                        <a:rPr lang="ru-RU" sz="1000" dirty="0" err="1" smtClean="0">
                          <a:latin typeface="Arial Black" pitchFamily="34" charset="0"/>
                        </a:rPr>
                        <a:t>компенс</a:t>
                      </a:r>
                      <a:r>
                        <a:rPr lang="ru-RU" sz="1000" dirty="0" smtClean="0">
                          <a:latin typeface="Arial Black" pitchFamily="34" charset="0"/>
                        </a:rPr>
                        <a:t>. затрат государства </a:t>
                      </a:r>
                      <a:endParaRPr lang="ru-RU" sz="1000" dirty="0">
                        <a:latin typeface="Arial Black" pitchFamily="34" charset="0"/>
                      </a:endParaRPr>
                    </a:p>
                  </a:txBody>
                  <a:tcPr marT="45717" marB="45717" anchor="ctr">
                    <a:solidFill>
                      <a:srgbClr val="8447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77,0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52,0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81,0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54,0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83,0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56,0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</a:tr>
              <a:tr h="355690">
                <a:tc>
                  <a:txBody>
                    <a:bodyPr/>
                    <a:lstStyle/>
                    <a:p>
                      <a:pPr algn="l"/>
                      <a:r>
                        <a:rPr lang="ru-RU" sz="1000" dirty="0" smtClean="0">
                          <a:latin typeface="Arial Black" pitchFamily="34" charset="0"/>
                        </a:rPr>
                        <a:t>Плата за  негативное воздействие на окружающую среду</a:t>
                      </a:r>
                      <a:endParaRPr lang="ru-RU" sz="1000" dirty="0">
                        <a:latin typeface="Arial Black" pitchFamily="34" charset="0"/>
                      </a:endParaRPr>
                    </a:p>
                  </a:txBody>
                  <a:tcPr marT="45717" marB="45717" anchor="ctr">
                    <a:solidFill>
                      <a:srgbClr val="8447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86,6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86,6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90,5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90,5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90,5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90,5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</a:tr>
              <a:tr h="355690">
                <a:tc>
                  <a:txBody>
                    <a:bodyPr/>
                    <a:lstStyle/>
                    <a:p>
                      <a:pPr algn="l"/>
                      <a:endParaRPr lang="ru-RU" sz="1000" dirty="0" smtClean="0">
                        <a:latin typeface="Arial Black" pitchFamily="34" charset="0"/>
                      </a:endParaRPr>
                    </a:p>
                    <a:p>
                      <a:pPr algn="l"/>
                      <a:r>
                        <a:rPr lang="ru-RU" sz="1000" dirty="0" smtClean="0">
                          <a:latin typeface="Arial Black" pitchFamily="34" charset="0"/>
                        </a:rPr>
                        <a:t>Безвозмездные поступления</a:t>
                      </a:r>
                      <a:endParaRPr lang="ru-RU" sz="1000" dirty="0">
                        <a:latin typeface="Arial Black" pitchFamily="34" charset="0"/>
                      </a:endParaRPr>
                    </a:p>
                  </a:txBody>
                  <a:tcPr marT="45717" marB="45717" anchor="ctr">
                    <a:solidFill>
                      <a:srgbClr val="8447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182567,1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181743,6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166808,4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167617,7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176926,9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177722,5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0076372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Круглая лента лицом вверх 12"/>
          <p:cNvSpPr/>
          <p:nvPr/>
        </p:nvSpPr>
        <p:spPr>
          <a:xfrm>
            <a:off x="683568" y="404664"/>
            <a:ext cx="7704856" cy="1080120"/>
          </a:xfrm>
          <a:prstGeom prst="ellipseRibbon2">
            <a:avLst>
              <a:gd name="adj1" fmla="val 25000"/>
              <a:gd name="adj2" fmla="val 100000"/>
              <a:gd name="adj3" fmla="val 12500"/>
            </a:avLst>
          </a:prstGeom>
          <a:solidFill>
            <a:srgbClr val="99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 flipH="1">
            <a:off x="3563888" y="4365104"/>
            <a:ext cx="2376264" cy="1448544"/>
          </a:xfrm>
          <a:prstGeom prst="ellipse">
            <a:avLst/>
          </a:prstGeom>
          <a:solidFill>
            <a:schemeClr val="accent4">
              <a:lumMod val="75000"/>
              <a:alpha val="77000"/>
            </a:schemeClr>
          </a:solidFill>
          <a:ln w="0" cap="rnd">
            <a:noFill/>
          </a:ln>
          <a:scene3d>
            <a:camera prst="orthographicFront"/>
            <a:lightRig rig="balanced" dir="t"/>
          </a:scene3d>
          <a:sp3d prstMaterial="softEdge">
            <a:bevelT/>
            <a:bevelB w="152400" h="50800" prst="softRound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6300192" y="4365104"/>
            <a:ext cx="2592288" cy="1448544"/>
          </a:xfrm>
          <a:prstGeom prst="ellipse">
            <a:avLst/>
          </a:prstGeom>
          <a:solidFill>
            <a:schemeClr val="accent3">
              <a:lumMod val="75000"/>
              <a:alpha val="77000"/>
            </a:schemeClr>
          </a:solidFill>
          <a:ln w="0" cap="rnd">
            <a:noFill/>
          </a:ln>
          <a:scene3d>
            <a:camera prst="orthographicFront"/>
            <a:lightRig rig="balanced" dir="t"/>
          </a:scene3d>
          <a:sp3d prstMaterial="softEdge">
            <a:bevelT/>
            <a:bevelB w="152400" h="50800" prst="softRound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323528" y="4293096"/>
            <a:ext cx="2736304" cy="1440160"/>
          </a:xfrm>
          <a:prstGeom prst="ellipse">
            <a:avLst/>
          </a:prstGeom>
          <a:solidFill>
            <a:srgbClr val="FFC000">
              <a:alpha val="77000"/>
            </a:srgbClr>
          </a:solidFill>
          <a:ln w="0" cap="rnd">
            <a:noFill/>
          </a:ln>
          <a:scene3d>
            <a:camera prst="orthographicFront"/>
            <a:lightRig rig="balanced" dir="t"/>
          </a:scene3d>
          <a:sp3d prstMaterial="softEdge">
            <a:bevelT/>
            <a:bevelB w="152400" h="50800" prst="softRound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2699792" y="3284984"/>
            <a:ext cx="3528392" cy="792088"/>
          </a:xfrm>
          <a:prstGeom prst="roundRect">
            <a:avLst/>
          </a:prstGeom>
          <a:gradFill flip="none" rotWithShape="1">
            <a:gsLst>
              <a:gs pos="0">
                <a:schemeClr val="bg1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827584" y="1772816"/>
            <a:ext cx="7488832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>
                  <a:solidFill>
                    <a:schemeClr val="bg1"/>
                  </a:solidFill>
                </a:ln>
              </a:rPr>
              <a:t>Расходы бюджета</a:t>
            </a:r>
            <a:endParaRPr lang="ru-RU" b="1" dirty="0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00809"/>
            <a:ext cx="8219256" cy="1080119"/>
          </a:xfrm>
          <a:gradFill>
            <a:gsLst>
              <a:gs pos="0">
                <a:srgbClr val="DDEBCF"/>
              </a:gs>
              <a:gs pos="0">
                <a:srgbClr val="DDEBCF"/>
              </a:gs>
              <a:gs pos="64000">
                <a:srgbClr val="9CB86E"/>
              </a:gs>
              <a:gs pos="100000">
                <a:srgbClr val="156B13"/>
              </a:gs>
            </a:gsLst>
            <a:lin ang="5400000" scaled="0"/>
          </a:gradFill>
          <a:scene3d>
            <a:camera prst="orthographicFront"/>
            <a:lightRig rig="threePt" dir="t"/>
          </a:scene3d>
          <a:sp3d prstMaterial="dkEdge">
            <a:bevelT/>
            <a:bevelB w="152400" h="50800" prst="softRound"/>
          </a:sp3d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Расходы бюджета- это выплачиваемые из бюджета денежные средства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2843808" y="3356992"/>
            <a:ext cx="32403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РАСХОДЫ БЮДЖЕТА</a:t>
            </a:r>
          </a:p>
          <a:p>
            <a:pPr algn="ctr"/>
            <a:r>
              <a:rPr lang="ru-RU" b="1" dirty="0" smtClean="0"/>
              <a:t>распределены по:</a:t>
            </a:r>
            <a:endParaRPr lang="ru-RU" b="1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51520" y="4437112"/>
            <a:ext cx="28083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11</a:t>
            </a:r>
          </a:p>
          <a:p>
            <a:pPr algn="ctr"/>
            <a:r>
              <a:rPr lang="ru-RU" b="1" dirty="0" smtClean="0"/>
              <a:t> разделам бюджетной </a:t>
            </a:r>
          </a:p>
          <a:p>
            <a:pPr algn="ctr"/>
            <a:r>
              <a:rPr lang="ru-RU" b="1" dirty="0" smtClean="0"/>
              <a:t>классификации</a:t>
            </a:r>
            <a:endParaRPr lang="ru-RU" b="1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3635896" y="4437112"/>
            <a:ext cx="23042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13</a:t>
            </a:r>
          </a:p>
          <a:p>
            <a:pPr algn="ctr"/>
            <a:r>
              <a:rPr lang="ru-RU" b="1" dirty="0" smtClean="0"/>
              <a:t> главным</a:t>
            </a:r>
          </a:p>
          <a:p>
            <a:pPr algn="ctr"/>
            <a:r>
              <a:rPr lang="ru-RU" b="1" dirty="0" smtClean="0"/>
              <a:t> распорядителям</a:t>
            </a:r>
            <a:endParaRPr lang="ru-RU" b="1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6444208" y="4581128"/>
            <a:ext cx="23762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11 </a:t>
            </a:r>
          </a:p>
          <a:p>
            <a:pPr algn="ctr"/>
            <a:r>
              <a:rPr lang="ru-RU" b="1" dirty="0" smtClean="0"/>
              <a:t>муниципальным программам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8775" y="715963"/>
            <a:ext cx="8572500" cy="571500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Структура муниципальных программ Александро-Невского муниципального района на 2018 год</a:t>
            </a:r>
            <a:endParaRPr lang="ru-RU" sz="40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716016" y="3501008"/>
            <a:ext cx="2357437" cy="1357313"/>
          </a:xfrm>
          <a:prstGeom prst="rect">
            <a:avLst/>
          </a:prstGeom>
          <a:solidFill>
            <a:srgbClr val="5D22B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Демографическое развитие(0,15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млн.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рублей)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0" y="3502025"/>
            <a:ext cx="2357438" cy="1071563"/>
          </a:xfrm>
          <a:prstGeom prst="rect">
            <a:avLst/>
          </a:prstGeom>
          <a:solidFill>
            <a:srgbClr val="0DC93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5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Совершенствование системы органов местного самоуправления (28,3  млн. рублей)</a:t>
            </a:r>
            <a:endParaRPr lang="ru-RU" sz="15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7054850" y="2564904"/>
            <a:ext cx="2089150" cy="1520824"/>
          </a:xfrm>
          <a:prstGeom prst="rect">
            <a:avLst/>
          </a:prstGeom>
          <a:solidFill>
            <a:srgbClr val="5D22B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коммунальной инфраструктуры и муниципального хозяйства(1,2 млн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рублей)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41276" y="4633912"/>
            <a:ext cx="2316162" cy="1315367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Обеспечение общественного порядка в безопасности населения (0,04 млн. рублей)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0" y="2420888"/>
            <a:ext cx="2339752" cy="1023987"/>
          </a:xfrm>
          <a:prstGeom prst="rect">
            <a:avLst/>
          </a:prstGeom>
          <a:solidFill>
            <a:srgbClr val="C0C40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3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Повышение эффективности управления муниципальными финансами (6,817 </a:t>
            </a:r>
            <a:r>
              <a:rPr lang="ru-RU" sz="13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млн. </a:t>
            </a:r>
            <a:r>
              <a:rPr lang="ru-RU" sz="13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рублей) </a:t>
            </a:r>
            <a:endParaRPr lang="ru-RU" sz="135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4716016" y="2348880"/>
            <a:ext cx="2354263" cy="1058862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Повышение безопасности дорожного движения(0,005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млн</a:t>
            </a:r>
            <a:r>
              <a:rPr lang="ru-RU" sz="1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рублей</a:t>
            </a: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endParaRPr lang="ru-RU" sz="1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7072313" y="4149080"/>
            <a:ext cx="2071687" cy="1000125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Доступная среда 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0,010 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млн. </a:t>
            </a: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рублей)</a:t>
            </a:r>
            <a:endParaRPr lang="ru-RU" sz="1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417763" y="4414838"/>
            <a:ext cx="2260600" cy="912812"/>
          </a:xfrm>
          <a:prstGeom prst="rect">
            <a:avLst/>
          </a:prstGeom>
          <a:solidFill>
            <a:srgbClr val="C0C40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Молодежь </a:t>
            </a:r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(0,2млн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рублей)</a:t>
            </a:r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716016" y="4941168"/>
            <a:ext cx="2284413" cy="857250"/>
          </a:xfrm>
          <a:prstGeom prst="rect">
            <a:avLst/>
          </a:prstGeom>
          <a:solidFill>
            <a:srgbClr val="B216B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Развитие физической культуры и спорта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0,25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млн. рублей) 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2381250" y="3575050"/>
            <a:ext cx="2320925" cy="785813"/>
          </a:xfrm>
          <a:prstGeom prst="rect">
            <a:avLst/>
          </a:prstGeom>
          <a:solidFill>
            <a:srgbClr val="5D22B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Развитие культуры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(42,7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млн.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рублей).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2381250" y="2346326"/>
            <a:ext cx="2263775" cy="1169988"/>
          </a:xfrm>
          <a:prstGeom prst="rect">
            <a:avLst/>
          </a:prstGeom>
          <a:solidFill>
            <a:srgbClr val="BA6F1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Развитие образования (193,2 млн. рублей)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442653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412776"/>
            <a:ext cx="9528762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200" b="1" dirty="0" smtClean="0">
                <a:ln w="11430">
                  <a:noFill/>
                </a:ln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Муниципальные программы </a:t>
            </a:r>
          </a:p>
          <a:p>
            <a:pPr algn="ctr"/>
            <a:r>
              <a:rPr lang="ru-RU" sz="5200" b="1" dirty="0" err="1" smtClean="0">
                <a:ln w="11430">
                  <a:noFill/>
                </a:ln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Александро-Невского</a:t>
            </a:r>
            <a:endParaRPr lang="ru-RU" sz="5200" b="1" dirty="0" smtClean="0">
              <a:ln w="11430">
                <a:noFill/>
              </a:ln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5200" b="1" dirty="0" smtClean="0">
                <a:ln w="11430">
                  <a:noFill/>
                </a:ln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200" b="1" dirty="0">
                <a:ln w="11430">
                  <a:noFill/>
                </a:ln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муниципального района</a:t>
            </a:r>
            <a:br>
              <a:rPr lang="ru-RU" sz="5200" b="1" dirty="0">
                <a:ln w="11430">
                  <a:noFill/>
                </a:ln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5200" b="1" dirty="0" smtClean="0">
                <a:ln w="11430">
                  <a:noFill/>
                </a:ln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на 2018 год  </a:t>
            </a:r>
            <a:endParaRPr lang="ru-RU" sz="5200" b="1" dirty="0">
              <a:ln w="11430">
                <a:noFill/>
              </a:ln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512069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Горизонтальный свиток 25"/>
          <p:cNvSpPr/>
          <p:nvPr/>
        </p:nvSpPr>
        <p:spPr>
          <a:xfrm>
            <a:off x="539552" y="188640"/>
            <a:ext cx="8208912" cy="1152128"/>
          </a:xfrm>
          <a:prstGeom prst="horizont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611560" y="188640"/>
            <a:ext cx="8208912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3400" b="1" dirty="0" smtClean="0">
                <a:ln>
                  <a:solidFill>
                    <a:schemeClr val="bg1"/>
                  </a:solidFill>
                </a:ln>
                <a:latin typeface="Georgia" pitchFamily="18" charset="0"/>
              </a:rPr>
              <a:t>Расходы бюджета </a:t>
            </a:r>
          </a:p>
          <a:p>
            <a:pPr algn="ctr"/>
            <a:r>
              <a:rPr lang="ru-RU" altLang="ru-RU" sz="3400" b="1" dirty="0" smtClean="0">
                <a:ln>
                  <a:solidFill>
                    <a:schemeClr val="bg1"/>
                  </a:solidFill>
                </a:ln>
                <a:latin typeface="Georgia" pitchFamily="18" charset="0"/>
              </a:rPr>
              <a:t>по основным функциям</a:t>
            </a:r>
            <a:endParaRPr lang="ru-RU" sz="3400" dirty="0">
              <a:ln>
                <a:solidFill>
                  <a:schemeClr val="bg1"/>
                </a:solidFill>
              </a:ln>
            </a:endParaRPr>
          </a:p>
        </p:txBody>
      </p:sp>
      <p:pic>
        <p:nvPicPr>
          <p:cNvPr id="1026" name="Picture 2" descr="Блог.ру - nestado - Если моё государство не защитит мои права,мне не нужно такое государство!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484784"/>
            <a:ext cx="1224136" cy="888639"/>
          </a:xfrm>
          <a:prstGeom prst="rect">
            <a:avLst/>
          </a:prstGeom>
          <a:noFill/>
        </p:spPr>
      </p:pic>
      <p:pic>
        <p:nvPicPr>
          <p:cNvPr id="1030" name="Picture 6" descr="Экономика и финансы Новости Самара. Газета Презент Самара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573016"/>
            <a:ext cx="1224136" cy="932675"/>
          </a:xfrm>
          <a:prstGeom prst="rect">
            <a:avLst/>
          </a:prstGeom>
          <a:noFill/>
        </p:spPr>
      </p:pic>
      <p:pic>
        <p:nvPicPr>
          <p:cNvPr id="1032" name="Picture 8" descr="СРО УН &quot;КИТ&quot; Аварий в ЖКХ станет в полтора раза меньше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5733256"/>
            <a:ext cx="1290116" cy="864096"/>
          </a:xfrm>
          <a:prstGeom prst="rect">
            <a:avLst/>
          </a:prstGeom>
          <a:noFill/>
        </p:spPr>
      </p:pic>
      <p:pic>
        <p:nvPicPr>
          <p:cNvPr id="1034" name="Picture 10" descr="В отечественной экономике уменьшается количество профессионалов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4581128"/>
            <a:ext cx="1418634" cy="999493"/>
          </a:xfrm>
          <a:prstGeom prst="rect">
            <a:avLst/>
          </a:prstGeom>
          <a:noFill/>
        </p:spPr>
      </p:pic>
      <p:pic>
        <p:nvPicPr>
          <p:cNvPr id="1036" name="Picture 12" descr="Руководство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76056" y="1340768"/>
            <a:ext cx="1245315" cy="1008112"/>
          </a:xfrm>
          <a:prstGeom prst="rect">
            <a:avLst/>
          </a:prstGeom>
          <a:noFill/>
        </p:spPr>
      </p:pic>
      <p:pic>
        <p:nvPicPr>
          <p:cNvPr id="1042" name="Picture 18" descr="День работников физической культуры и спорта отмечают на Брестчине - Спорт - TUT.BY НОВОСТИ - 16.05.2012, 16:3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04048" y="3645024"/>
            <a:ext cx="1224136" cy="918102"/>
          </a:xfrm>
          <a:prstGeom prst="rect">
            <a:avLst/>
          </a:prstGeom>
          <a:noFill/>
        </p:spPr>
      </p:pic>
      <p:pic>
        <p:nvPicPr>
          <p:cNvPr id="1044" name="Picture 20" descr="kdv-7.a5.ru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076056" y="2492896"/>
            <a:ext cx="1080120" cy="1080120"/>
          </a:xfrm>
          <a:prstGeom prst="rect">
            <a:avLst/>
          </a:prstGeom>
          <a:noFill/>
        </p:spPr>
      </p:pic>
      <p:pic>
        <p:nvPicPr>
          <p:cNvPr id="1046" name="Picture 22" descr="Судебная практика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004048" y="4653136"/>
            <a:ext cx="1248138" cy="936104"/>
          </a:xfrm>
          <a:prstGeom prst="rect">
            <a:avLst/>
          </a:prstGeom>
          <a:noFill/>
        </p:spPr>
      </p:pic>
      <p:pic>
        <p:nvPicPr>
          <p:cNvPr id="1048" name="Picture 24" descr="Сургутский бюджет не получит дотаций из окружной казны в 2011 году / Интернет-газета &quot;Югра-Информ&quot;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004048" y="5661248"/>
            <a:ext cx="1296144" cy="936104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1979712" y="1556792"/>
            <a:ext cx="28803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"/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Общегосударственные вопросы</a:t>
            </a:r>
            <a:r>
              <a:rPr lang="ru-RU" altLang="ru-RU" sz="1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907704" y="2420888"/>
            <a:ext cx="28803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/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Национальная </a:t>
            </a:r>
            <a:r>
              <a:rPr lang="ru-RU" altLang="ru-RU" b="1" dirty="0" err="1" smtClean="0">
                <a:latin typeface="Times New Roman" pitchFamily="18" charset="0"/>
                <a:cs typeface="Times New Roman" pitchFamily="18" charset="0"/>
              </a:rPr>
              <a:t>безопас-ность</a:t>
            </a: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altLang="ru-RU" b="1" dirty="0" err="1" smtClean="0">
                <a:latin typeface="Times New Roman" pitchFamily="18" charset="0"/>
                <a:cs typeface="Times New Roman" pitchFamily="18" charset="0"/>
              </a:rPr>
              <a:t>правоохрани-тельная</a:t>
            </a: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 деятельность</a:t>
            </a:r>
            <a:r>
              <a:rPr lang="ru-RU" altLang="ru-RU" sz="1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835696" y="3861048"/>
            <a:ext cx="29570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fontAlgn="b"/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Национальная экономика</a:t>
            </a:r>
            <a:r>
              <a:rPr lang="ru-RU" altLang="ru-RU" sz="1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835696" y="5805264"/>
            <a:ext cx="30963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"/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Жилищно-коммунальное хозяйство</a:t>
            </a:r>
            <a:endParaRPr lang="ru-RU" alt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979712" y="4941168"/>
            <a:ext cx="15913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fontAlgn="b"/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Образование</a:t>
            </a:r>
            <a:r>
              <a:rPr lang="ru-RU" altLang="ru-RU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ru-RU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804248" y="1628800"/>
            <a:ext cx="11680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Культура</a:t>
            </a:r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6300192" y="2780928"/>
            <a:ext cx="25719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fontAlgn="b"/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Социальная политика</a:t>
            </a:r>
            <a:r>
              <a:rPr lang="ru-RU" altLang="ru-RU" sz="1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6372200" y="3717032"/>
            <a:ext cx="24482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/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Физическая культура и спорт</a:t>
            </a:r>
            <a:endParaRPr lang="ru-RU" alt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6335688" y="4653136"/>
            <a:ext cx="28083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/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Обслуживание  и муниципального долга</a:t>
            </a:r>
            <a:endParaRPr lang="ru-RU" alt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6372200" y="5661248"/>
            <a:ext cx="25922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/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Межбюджетные трансферты общего характера (дотации)</a:t>
            </a:r>
            <a:endParaRPr lang="ru-RU" alt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http://plusgarantiya.ru/uploads/posts/1455706428_jhkjengovoy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95536" y="2492896"/>
            <a:ext cx="1350150" cy="9361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683568" y="260648"/>
            <a:ext cx="7704856" cy="12241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188640"/>
            <a:ext cx="8785225" cy="1252537"/>
          </a:xfrm>
          <a:noFill/>
        </p:spPr>
        <p:txBody>
          <a:bodyPr>
            <a:normAutofit fontScale="90000"/>
          </a:bodyPr>
          <a:lstStyle/>
          <a:p>
            <a:r>
              <a:rPr lang="ru-RU" b="1" dirty="0" smtClean="0">
                <a:ln>
                  <a:solidFill>
                    <a:schemeClr val="bg1"/>
                  </a:solidFill>
                </a:ln>
                <a:solidFill>
                  <a:schemeClr val="tx1"/>
                </a:solidFill>
              </a:rPr>
              <a:t>Расходы районного бюджета </a:t>
            </a:r>
            <a:br>
              <a:rPr lang="ru-RU" b="1" dirty="0" smtClean="0">
                <a:ln>
                  <a:solidFill>
                    <a:schemeClr val="bg1"/>
                  </a:solidFill>
                </a:ln>
                <a:solidFill>
                  <a:schemeClr val="tx1"/>
                </a:solidFill>
              </a:rPr>
            </a:br>
            <a:r>
              <a:rPr lang="ru-RU" b="1" dirty="0" smtClean="0">
                <a:ln>
                  <a:solidFill>
                    <a:schemeClr val="bg1"/>
                  </a:solidFill>
                </a:ln>
                <a:solidFill>
                  <a:schemeClr val="tx1"/>
                </a:solidFill>
              </a:rPr>
              <a:t>в 2018-2020годах (млн.руб.)</a:t>
            </a:r>
            <a:endParaRPr lang="ru-RU" b="1" dirty="0">
              <a:ln>
                <a:solidFill>
                  <a:schemeClr val="bg1"/>
                </a:solidFill>
              </a:ln>
              <a:solidFill>
                <a:schemeClr val="tx1"/>
              </a:solidFill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xmlns="" val="3938018728"/>
              </p:ext>
            </p:extLst>
          </p:nvPr>
        </p:nvGraphicFramePr>
        <p:xfrm>
          <a:off x="107504" y="2060848"/>
          <a:ext cx="8784976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971600" y="188640"/>
            <a:ext cx="7344816" cy="115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1152128"/>
          </a:xfrm>
          <a:noFill/>
        </p:spPr>
        <p:txBody>
          <a:bodyPr>
            <a:normAutofit fontScale="90000"/>
          </a:bodyPr>
          <a:lstStyle/>
          <a:p>
            <a:r>
              <a:rPr lang="ru-RU" b="1" dirty="0" smtClean="0">
                <a:ln>
                  <a:solidFill>
                    <a:schemeClr val="bg1"/>
                  </a:solidFill>
                </a:ln>
                <a:solidFill>
                  <a:schemeClr val="tx1"/>
                </a:solidFill>
              </a:rPr>
              <a:t>Структура расходов районного бюджета на 2018 год (%)</a:t>
            </a:r>
            <a:endParaRPr lang="ru-RU" b="1" dirty="0">
              <a:ln>
                <a:solidFill>
                  <a:schemeClr val="bg1"/>
                </a:solidFill>
              </a:ln>
              <a:solidFill>
                <a:schemeClr val="tx1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336315376"/>
              </p:ext>
            </p:extLst>
          </p:nvPr>
        </p:nvGraphicFramePr>
        <p:xfrm>
          <a:off x="179512" y="1340768"/>
          <a:ext cx="8712968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8964488" cy="1143000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ln>
                  <a:solidFill>
                    <a:schemeClr val="bg1"/>
                  </a:solidFill>
                </a:ln>
              </a:rPr>
              <a:t>Общегосударственные расходы</a:t>
            </a:r>
            <a:endParaRPr lang="ru-RU" sz="4800" b="1" dirty="0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653136"/>
            <a:ext cx="8686800" cy="2088232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   </a:t>
            </a:r>
            <a:r>
              <a:rPr lang="ru-RU" b="1" dirty="0" smtClean="0"/>
              <a:t>Расходы на содержание органов управления в сфере установления функций по 5 подразделам бюджетной классификации.</a:t>
            </a:r>
            <a:endParaRPr lang="ru-RU" b="1" dirty="0"/>
          </a:p>
        </p:txBody>
      </p:sp>
      <p:pic>
        <p:nvPicPr>
          <p:cNvPr id="1026" name="Picture 2" descr="Билл Гейтс IT.TUT.B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268760"/>
            <a:ext cx="3672408" cy="3013258"/>
          </a:xfrm>
          <a:prstGeom prst="rect">
            <a:avLst/>
          </a:prstGeom>
          <a:noFill/>
        </p:spPr>
      </p:pic>
      <p:pic>
        <p:nvPicPr>
          <p:cNvPr id="1028" name="Picture 4" descr="Бюджет 2011: доходы и расходы Газета Зар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340768"/>
            <a:ext cx="3744416" cy="29523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Горизонтальный свиток 5"/>
          <p:cNvSpPr/>
          <p:nvPr/>
        </p:nvSpPr>
        <p:spPr>
          <a:xfrm>
            <a:off x="323528" y="0"/>
            <a:ext cx="8640960" cy="1728192"/>
          </a:xfrm>
          <a:prstGeom prst="horizontalScroll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>
                  <a:solidFill>
                    <a:schemeClr val="bg1"/>
                  </a:solidFill>
                </a:ln>
              </a:rPr>
              <a:t>Национальная безопасность и правоохранительная деятельность</a:t>
            </a:r>
            <a:endParaRPr lang="ru-RU" b="1" dirty="0">
              <a:ln>
                <a:solidFill>
                  <a:schemeClr val="bg1"/>
                </a:solidFill>
              </a:ln>
            </a:endParaRPr>
          </a:p>
        </p:txBody>
      </p:sp>
      <p:pic>
        <p:nvPicPr>
          <p:cNvPr id="7170" name="Picture 2" descr="E:\ФОТО для отчета 2014\мчс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628800"/>
            <a:ext cx="5040560" cy="388982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5473005"/>
            <a:ext cx="9144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/>
              <a:t>Расходы на текущее содержание и оснащение учреждений по обеспечению предупреждения и ликвидации ЧС.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Горизонтальный свиток 3"/>
          <p:cNvSpPr/>
          <p:nvPr/>
        </p:nvSpPr>
        <p:spPr>
          <a:xfrm>
            <a:off x="395536" y="116632"/>
            <a:ext cx="8424936" cy="1368152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ln>
                  <a:solidFill>
                    <a:schemeClr val="bg1"/>
                  </a:solidFill>
                </a:ln>
              </a:rPr>
              <a:t>Национальная экономика</a:t>
            </a:r>
            <a:endParaRPr lang="ru-RU" sz="5400" b="1" dirty="0">
              <a:ln>
                <a:solidFill>
                  <a:schemeClr val="bg1"/>
                </a:solidFill>
              </a:ln>
            </a:endParaRPr>
          </a:p>
        </p:txBody>
      </p:sp>
      <p:pic>
        <p:nvPicPr>
          <p:cNvPr id="6147" name="Picture 3" descr="E:\ФОТО для отчета 2014\нацэкономика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412776"/>
            <a:ext cx="4968552" cy="3983597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51520" y="5373216"/>
            <a:ext cx="864096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600" b="1" dirty="0" smtClean="0">
                <a:cs typeface="Times New Roman" pitchFamily="18" charset="0"/>
              </a:rPr>
              <a:t>Расходы на «Дорожное хозяйство», на мероприятия по землеустройству и землепользованию, на «Развитие малого и среднего предпринимательства».</a:t>
            </a:r>
            <a:endParaRPr lang="ru-RU" sz="2600" b="1" dirty="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Татьяна\Desktop\novoder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666875" cy="20193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640615" y="476672"/>
            <a:ext cx="7477125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  <a:t>Публичные слушания </a:t>
            </a:r>
            <a:br>
              <a:rPr lang="ru-RU" sz="2800" b="1" dirty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</a:br>
            <a:r>
              <a:rPr lang="ru-RU" sz="2800" b="1" dirty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  <a:t>по проекту решения </a:t>
            </a:r>
            <a:br>
              <a:rPr lang="ru-RU" sz="2800" b="1" dirty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</a:br>
            <a:r>
              <a:rPr lang="ru-RU" sz="2800" b="1" dirty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  <a:t>Александро-Невской Думы </a:t>
            </a:r>
            <a:br>
              <a:rPr lang="ru-RU" sz="2800" b="1" dirty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</a:br>
            <a:r>
              <a:rPr lang="ru-RU" sz="2800" b="1" dirty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  <a:t>«О бюджете муниципального образования –Александро-Невский муниципальный район Рязанской области на </a:t>
            </a:r>
            <a:r>
              <a:rPr lang="ru-RU" sz="2800" b="1" dirty="0" smtClean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  <a:t>2018 год и плановый период 2019 и 2020 годов»</a:t>
            </a:r>
            <a:r>
              <a:rPr lang="ru-RU" sz="2800" b="1" dirty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  <a:t/>
            </a:r>
            <a:br>
              <a:rPr lang="ru-RU" sz="2800" b="1" dirty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</a:br>
            <a:r>
              <a:rPr lang="ru-RU" sz="2800" b="1" dirty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  <a:t>Постановление администрации Александро-Невского муниципального района</a:t>
            </a:r>
            <a:br>
              <a:rPr lang="ru-RU" sz="2800" b="1" dirty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</a:br>
            <a:r>
              <a:rPr lang="ru-RU" sz="2800" b="1" dirty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  <a:t>от </a:t>
            </a:r>
            <a:r>
              <a:rPr lang="ru-RU" sz="2800" b="1" dirty="0" smtClean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  <a:t>27 ноября 2017 </a:t>
            </a:r>
            <a:r>
              <a:rPr lang="ru-RU" sz="2800" b="1" dirty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  <a:t>года № </a:t>
            </a:r>
            <a:r>
              <a:rPr lang="ru-RU" sz="2800" b="1" dirty="0" smtClean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  <a:t>460 </a:t>
            </a:r>
            <a:r>
              <a:rPr lang="ru-RU" sz="2800" b="1" dirty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  <a:t/>
            </a:r>
            <a:br>
              <a:rPr lang="ru-RU" sz="2800" b="1" dirty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</a:br>
            <a:r>
              <a:rPr lang="ru-RU" sz="2800" b="1" dirty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  <a:t>«О проведении публичных слушаний»</a:t>
            </a:r>
            <a:r>
              <a:rPr lang="ru-RU" sz="2800" dirty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  <a:t/>
            </a:r>
            <a:br>
              <a:rPr lang="ru-RU" sz="2800" dirty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3632995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P101068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67744" y="3933056"/>
            <a:ext cx="3672408" cy="2754306"/>
          </a:xfrm>
          <a:prstGeom prst="rect">
            <a:avLst/>
          </a:prstGeom>
        </p:spPr>
      </p:pic>
      <p:sp>
        <p:nvSpPr>
          <p:cNvPr id="14" name="6-конечная звезда 13"/>
          <p:cNvSpPr/>
          <p:nvPr/>
        </p:nvSpPr>
        <p:spPr>
          <a:xfrm>
            <a:off x="5148064" y="3356992"/>
            <a:ext cx="3995936" cy="2160240"/>
          </a:xfrm>
          <a:prstGeom prst="star6">
            <a:avLst/>
          </a:prstGeom>
          <a:solidFill>
            <a:srgbClr val="FF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6-конечная звезда 12"/>
          <p:cNvSpPr/>
          <p:nvPr/>
        </p:nvSpPr>
        <p:spPr>
          <a:xfrm>
            <a:off x="1907704" y="5849888"/>
            <a:ext cx="4104456" cy="1008112"/>
          </a:xfrm>
          <a:prstGeom prst="star6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7-конечная звезда 11"/>
          <p:cNvSpPr/>
          <p:nvPr/>
        </p:nvSpPr>
        <p:spPr>
          <a:xfrm>
            <a:off x="0" y="3573016"/>
            <a:ext cx="3456384" cy="864096"/>
          </a:xfrm>
          <a:prstGeom prst="star7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Горизонтальный свиток 10"/>
          <p:cNvSpPr/>
          <p:nvPr/>
        </p:nvSpPr>
        <p:spPr>
          <a:xfrm>
            <a:off x="827584" y="188640"/>
            <a:ext cx="7488832" cy="936104"/>
          </a:xfrm>
          <a:prstGeom prst="horizontalScroll">
            <a:avLst/>
          </a:prstGeom>
          <a:solidFill>
            <a:srgbClr val="FF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008112"/>
          </a:xfrm>
        </p:spPr>
        <p:txBody>
          <a:bodyPr/>
          <a:lstStyle/>
          <a:p>
            <a:r>
              <a:rPr lang="ru-RU" b="1" dirty="0" smtClean="0">
                <a:ln>
                  <a:solidFill>
                    <a:schemeClr val="bg1"/>
                  </a:solidFill>
                </a:ln>
              </a:rPr>
              <a:t>Расходы на образование</a:t>
            </a:r>
            <a:endParaRPr lang="ru-RU" b="1" dirty="0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3645024"/>
            <a:ext cx="280831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/>
              <a:t>8 дошкольных учреждений</a:t>
            </a:r>
            <a:endParaRPr lang="ru-RU" sz="20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686293" y="6093296"/>
            <a:ext cx="266303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/>
              <a:t>7 общеобразовательных</a:t>
            </a:r>
          </a:p>
          <a:p>
            <a:pPr algn="ctr"/>
            <a:r>
              <a:rPr lang="ru-RU" b="1" dirty="0" smtClean="0"/>
              <a:t> учреждений</a:t>
            </a:r>
            <a:endParaRPr lang="ru-RU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928189" y="3789040"/>
            <a:ext cx="2752933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/>
              <a:t>5 внешкольных</a:t>
            </a:r>
          </a:p>
          <a:p>
            <a:pPr algn="ctr"/>
            <a:r>
              <a:rPr lang="ru-RU" b="1" dirty="0" smtClean="0"/>
              <a:t> образовательных </a:t>
            </a:r>
            <a:r>
              <a:rPr lang="ru-RU" b="1" dirty="0" err="1" smtClean="0"/>
              <a:t>учреж</a:t>
            </a:r>
            <a:r>
              <a:rPr lang="ru-RU" b="1" dirty="0" smtClean="0"/>
              <a:t>-</a:t>
            </a:r>
          </a:p>
          <a:p>
            <a:pPr algn="ctr"/>
            <a:r>
              <a:rPr lang="ru-RU" b="1" dirty="0" err="1" smtClean="0"/>
              <a:t>дений</a:t>
            </a:r>
            <a:r>
              <a:rPr lang="ru-RU" b="1" dirty="0" smtClean="0"/>
              <a:t> дополнительного</a:t>
            </a:r>
          </a:p>
          <a:p>
            <a:pPr algn="ctr"/>
            <a:r>
              <a:rPr lang="ru-RU" b="1" dirty="0" smtClean="0"/>
              <a:t> образования</a:t>
            </a:r>
            <a:endParaRPr lang="ru-RU" b="1" dirty="0"/>
          </a:p>
        </p:txBody>
      </p:sp>
      <p:pic>
        <p:nvPicPr>
          <p:cNvPr id="1026" name="Picture 2" descr="E:\ФОТО для отчета 2014\детсад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412776"/>
            <a:ext cx="3024336" cy="2016224"/>
          </a:xfrm>
          <a:prstGeom prst="rect">
            <a:avLst/>
          </a:prstGeom>
          <a:noFill/>
        </p:spPr>
      </p:pic>
      <p:pic>
        <p:nvPicPr>
          <p:cNvPr id="1027" name="Picture 3" descr="E:\ФОТО для отчета 2014\грация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080" y="1268760"/>
            <a:ext cx="3384376" cy="2253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Основные направления расходов в области образования:</a:t>
            </a:r>
            <a:endParaRPr lang="ru-RU" b="1" dirty="0"/>
          </a:p>
        </p:txBody>
      </p:sp>
      <p:graphicFrame>
        <p:nvGraphicFramePr>
          <p:cNvPr id="6" name="Схема 5"/>
          <p:cNvGraphicFramePr/>
          <p:nvPr/>
        </p:nvGraphicFramePr>
        <p:xfrm>
          <a:off x="323528" y="1556792"/>
          <a:ext cx="7272808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9036496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Структура расходов на образование</a:t>
            </a:r>
            <a:endParaRPr lang="ru-RU" b="1" dirty="0">
              <a:ln>
                <a:solidFill>
                  <a:schemeClr val="bg1"/>
                </a:solidFill>
              </a:ln>
              <a:latin typeface="Arial Black" pitchFamily="34" charset="0"/>
            </a:endParaRPr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179512" y="2276872"/>
            <a:ext cx="2736304" cy="2232248"/>
          </a:xfrm>
          <a:prstGeom prst="horizont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700" b="1" dirty="0" smtClean="0">
                <a:solidFill>
                  <a:schemeClr val="tx1"/>
                </a:solidFill>
              </a:rPr>
              <a:t>Образование</a:t>
            </a:r>
            <a:endParaRPr lang="ru-RU" sz="2700" b="1" dirty="0">
              <a:solidFill>
                <a:schemeClr val="tx1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419872" y="1268760"/>
            <a:ext cx="2304256" cy="18002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Дошкольное образование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20,4%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699792" y="4293096"/>
            <a:ext cx="2304256" cy="1800200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Другие вопросы в области образования12,8%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6516216" y="1988840"/>
            <a:ext cx="2448272" cy="1800200"/>
          </a:xfrm>
          <a:prstGeom prst="ellipse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Общее образование 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66,1%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6156176" y="3933056"/>
            <a:ext cx="2592288" cy="2016224"/>
          </a:xfrm>
          <a:prstGeom prst="ellipse">
            <a:avLst/>
          </a:prstGeom>
          <a:solidFill>
            <a:srgbClr val="FF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Молодежная политика и оздоровление детей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0,7%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0" name="Стрелка вправо 9"/>
          <p:cNvSpPr/>
          <p:nvPr/>
        </p:nvSpPr>
        <p:spPr>
          <a:xfrm rot="19682301">
            <a:off x="3059832" y="2780928"/>
            <a:ext cx="576064" cy="360040"/>
          </a:xfrm>
          <a:prstGeom prst="rightArrow">
            <a:avLst>
              <a:gd name="adj1" fmla="val 50000"/>
              <a:gd name="adj2" fmla="val 5191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 rot="1700257">
            <a:off x="3106450" y="3705253"/>
            <a:ext cx="648072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 rot="706493">
            <a:off x="4365097" y="3768340"/>
            <a:ext cx="1944216" cy="28987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 rot="21113535">
            <a:off x="4438579" y="3132614"/>
            <a:ext cx="1944216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 descr="скобелев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83768" y="4005064"/>
            <a:ext cx="4346447" cy="2448272"/>
          </a:xfrm>
          <a:prstGeom prst="rect">
            <a:avLst/>
          </a:prstGeom>
        </p:spPr>
      </p:pic>
      <p:pic>
        <p:nvPicPr>
          <p:cNvPr id="2052" name="Picture 4" descr="E:\ФОТО для отчета 2014\библиотек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1196752"/>
            <a:ext cx="3168352" cy="2376264"/>
          </a:xfrm>
          <a:prstGeom prst="rect">
            <a:avLst/>
          </a:prstGeom>
          <a:noFill/>
        </p:spPr>
      </p:pic>
      <p:sp>
        <p:nvSpPr>
          <p:cNvPr id="15" name="Пятно 1 14"/>
          <p:cNvSpPr/>
          <p:nvPr/>
        </p:nvSpPr>
        <p:spPr>
          <a:xfrm>
            <a:off x="5940152" y="3212976"/>
            <a:ext cx="2699792" cy="1224136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ятно 1 13"/>
          <p:cNvSpPr/>
          <p:nvPr/>
        </p:nvSpPr>
        <p:spPr>
          <a:xfrm>
            <a:off x="3347864" y="5877272"/>
            <a:ext cx="3240360" cy="980728"/>
          </a:xfrm>
          <a:prstGeom prst="irregularSeal1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E:\ФОТО для отчета 2014\ДК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1124744"/>
            <a:ext cx="3240360" cy="2430270"/>
          </a:xfrm>
          <a:prstGeom prst="rect">
            <a:avLst/>
          </a:prstGeom>
          <a:noFill/>
        </p:spPr>
      </p:pic>
      <p:sp>
        <p:nvSpPr>
          <p:cNvPr id="13" name="Пятно 2 12"/>
          <p:cNvSpPr/>
          <p:nvPr/>
        </p:nvSpPr>
        <p:spPr>
          <a:xfrm rot="654356">
            <a:off x="-50208" y="3040718"/>
            <a:ext cx="3672408" cy="1728192"/>
          </a:xfrm>
          <a:prstGeom prst="irregularSeal2">
            <a:avLst/>
          </a:prstGeom>
          <a:solidFill>
            <a:srgbClr val="FF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Горизонтальный свиток 10"/>
          <p:cNvSpPr/>
          <p:nvPr/>
        </p:nvSpPr>
        <p:spPr>
          <a:xfrm>
            <a:off x="1403648" y="0"/>
            <a:ext cx="6912768" cy="936104"/>
          </a:xfrm>
          <a:prstGeom prst="horizontalScroll">
            <a:avLst/>
          </a:prstGeom>
          <a:solidFill>
            <a:srgbClr val="FF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0"/>
            <a:ext cx="8229600" cy="922114"/>
          </a:xfrm>
        </p:spPr>
        <p:txBody>
          <a:bodyPr/>
          <a:lstStyle/>
          <a:p>
            <a:r>
              <a:rPr lang="ru-RU" b="1" dirty="0" smtClean="0">
                <a:ln>
                  <a:solidFill>
                    <a:schemeClr val="bg1"/>
                  </a:solidFill>
                </a:ln>
              </a:rPr>
              <a:t>Расходы на культуру</a:t>
            </a:r>
            <a:endParaRPr lang="ru-RU" b="1" dirty="0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3573016"/>
            <a:ext cx="280831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/>
              <a:t>18 домов и дворец культуры</a:t>
            </a:r>
            <a:endParaRPr lang="ru-RU" sz="20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499992" y="6165304"/>
            <a:ext cx="9684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/>
              <a:t>1 музей</a:t>
            </a:r>
            <a:endParaRPr lang="ru-RU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538299" y="3645024"/>
            <a:ext cx="15327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/>
              <a:t>17библиотек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Основные направления расходов в области культуры:</a:t>
            </a:r>
            <a:endParaRPr lang="ru-RU" b="1" dirty="0">
              <a:ln>
                <a:solidFill>
                  <a:schemeClr val="bg1"/>
                </a:solidFill>
              </a:ln>
              <a:latin typeface="Arial Black" pitchFamily="34" charset="0"/>
            </a:endParaRPr>
          </a:p>
        </p:txBody>
      </p:sp>
      <p:graphicFrame>
        <p:nvGraphicFramePr>
          <p:cNvPr id="6" name="Схема 5"/>
          <p:cNvGraphicFramePr/>
          <p:nvPr/>
        </p:nvGraphicFramePr>
        <p:xfrm>
          <a:off x="251520" y="1556792"/>
          <a:ext cx="7296472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5400" b="1" dirty="0" smtClean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Социальная политика</a:t>
            </a:r>
            <a:endParaRPr lang="ru-RU" sz="5400" b="1" dirty="0">
              <a:ln>
                <a:solidFill>
                  <a:schemeClr val="bg1"/>
                </a:solidFill>
              </a:ln>
              <a:latin typeface="Arial Black" pitchFamily="34" charset="0"/>
            </a:endParaRPr>
          </a:p>
        </p:txBody>
      </p:sp>
      <p:pic>
        <p:nvPicPr>
          <p:cNvPr id="4098" name="Picture 2" descr="E:\ФОТО для отчета 2014\социалк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412776"/>
            <a:ext cx="6096000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Основные направления расходов :</a:t>
            </a:r>
            <a:endParaRPr lang="ru-RU" b="1" dirty="0"/>
          </a:p>
        </p:txBody>
      </p:sp>
      <p:graphicFrame>
        <p:nvGraphicFramePr>
          <p:cNvPr id="6" name="Схема 5"/>
          <p:cNvGraphicFramePr/>
          <p:nvPr/>
        </p:nvGraphicFramePr>
        <p:xfrm>
          <a:off x="251520" y="1556792"/>
          <a:ext cx="7296472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539552" y="332656"/>
            <a:ext cx="8136904" cy="792088"/>
          </a:xfrm>
          <a:prstGeom prst="roundRect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r>
              <a:rPr lang="ru-RU" b="1" dirty="0" smtClean="0">
                <a:ln>
                  <a:solidFill>
                    <a:schemeClr val="bg1"/>
                  </a:solidFill>
                </a:ln>
              </a:rPr>
              <a:t>Физическая культура и спорт</a:t>
            </a:r>
            <a:endParaRPr lang="ru-RU" b="1" dirty="0">
              <a:ln>
                <a:solidFill>
                  <a:schemeClr val="bg1"/>
                </a:solidFill>
              </a:ln>
            </a:endParaRPr>
          </a:p>
        </p:txBody>
      </p:sp>
      <p:pic>
        <p:nvPicPr>
          <p:cNvPr id="3074" name="Picture 2" descr="E:\ФОТО для отчета 2014\спорт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204864"/>
            <a:ext cx="5436097" cy="2304256"/>
          </a:xfrm>
          <a:prstGeom prst="rect">
            <a:avLst/>
          </a:prstGeom>
          <a:noFill/>
        </p:spPr>
      </p:pic>
      <p:pic>
        <p:nvPicPr>
          <p:cNvPr id="3075" name="Picture 3" descr="E:\ФОТО для отчета 2014\зож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4365104"/>
            <a:ext cx="2555776" cy="2366649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724128" y="2276872"/>
            <a:ext cx="341987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/>
              <a:t>осуществление мероприятий по пропаганде </a:t>
            </a:r>
            <a:r>
              <a:rPr lang="ru-RU" sz="2800" b="1" dirty="0" err="1" smtClean="0"/>
              <a:t>физи-ческой</a:t>
            </a:r>
            <a:r>
              <a:rPr lang="ru-RU" sz="2800" b="1" dirty="0" smtClean="0"/>
              <a:t> культуры</a:t>
            </a:r>
            <a:endParaRPr lang="ru-RU" sz="28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5445224"/>
            <a:ext cx="566655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/>
              <a:t>и спорта, здорового образа жизни.</a:t>
            </a:r>
            <a:endParaRPr lang="ru-RU" sz="28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83568" y="1484784"/>
            <a:ext cx="71352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/>
              <a:t>250,0 тыс. рублей планируется направить на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579296" cy="1143000"/>
          </a:xfrm>
        </p:spPr>
        <p:txBody>
          <a:bodyPr>
            <a:normAutofit/>
          </a:bodyPr>
          <a:lstStyle/>
          <a:p>
            <a:r>
              <a:rPr lang="ru-RU" sz="3400" b="1" dirty="0" smtClean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Обслуживание государственного и муниципального долга</a:t>
            </a:r>
            <a:endParaRPr lang="ru-RU" sz="3400" b="1" dirty="0">
              <a:ln>
                <a:solidFill>
                  <a:schemeClr val="bg1"/>
                </a:solidFill>
              </a:ln>
              <a:latin typeface="Arial Black" pitchFamily="34" charset="0"/>
            </a:endParaRPr>
          </a:p>
        </p:txBody>
      </p:sp>
      <p:pic>
        <p:nvPicPr>
          <p:cNvPr id="5122" name="Picture 2" descr="E:\ФОТО для отчета 2014\госдолг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556792"/>
            <a:ext cx="5184576" cy="344307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611560" y="5085184"/>
            <a:ext cx="82809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/>
              <a:t>Расходные обязательства по обслуживанию муниципального долга определяются на основании договоров и соглашений, графиков платежей.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23528" y="260648"/>
            <a:ext cx="8496944" cy="1080120"/>
          </a:xfrm>
          <a:prstGeom prst="roundRect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656640" cy="1224136"/>
          </a:xfrm>
          <a:noFill/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</a:rPr>
              <a:t>Основные характеристики районного бюджета на 2018-2020 годы (млн.руб.)</a:t>
            </a:r>
            <a:endParaRPr lang="ru-RU" sz="2800" b="1" dirty="0">
              <a:solidFill>
                <a:schemeClr val="tx1"/>
              </a:solidFill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xmlns="" val="1545881965"/>
              </p:ext>
            </p:extLst>
          </p:nvPr>
        </p:nvGraphicFramePr>
        <p:xfrm>
          <a:off x="467544" y="1412776"/>
          <a:ext cx="8352928" cy="5056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107504" y="476672"/>
            <a:ext cx="8856984" cy="2808312"/>
          </a:xfrm>
          <a:prstGeom prst="round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79512" y="548680"/>
            <a:ext cx="878497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i="1" dirty="0" smtClean="0">
                <a:ln>
                  <a:solidFill>
                    <a:schemeClr val="accent1"/>
                  </a:solidFill>
                </a:ln>
              </a:rPr>
              <a:t>Решение «О бюджете муниципального образования-Александро-Невский муниципальный район на 2018 год и плановый период 2019 и 2020 годов» должно стать важнейшим инструментом, способствующим развитию экономики Александро-Невского муниципального района, сформировать и реализовать ответственную налоговую и бюджетную политику.</a:t>
            </a:r>
            <a:endParaRPr lang="ru-RU" dirty="0">
              <a:ln>
                <a:solidFill>
                  <a:schemeClr val="accent1"/>
                </a:solidFill>
              </a:ln>
            </a:endParaRPr>
          </a:p>
        </p:txBody>
      </p:sp>
      <p:pic>
        <p:nvPicPr>
          <p:cNvPr id="7" name="Рисунок 6" descr="F:\Администрация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3501008"/>
            <a:ext cx="5760640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Скругленный прямоугольник 19"/>
          <p:cNvSpPr/>
          <p:nvPr/>
        </p:nvSpPr>
        <p:spPr>
          <a:xfrm>
            <a:off x="179512" y="0"/>
            <a:ext cx="8712968" cy="90872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323528" y="-61937"/>
            <a:ext cx="835292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/>
              <a:t>Основные характеристики консолидированного бюджета, млн.руб.</a:t>
            </a:r>
            <a:endParaRPr lang="ru-RU" sz="3200" b="1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323528" y="1628800"/>
          <a:ext cx="2592288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Стрелка вправо 4"/>
          <p:cNvSpPr/>
          <p:nvPr/>
        </p:nvSpPr>
        <p:spPr>
          <a:xfrm>
            <a:off x="395537" y="3140968"/>
            <a:ext cx="2520280" cy="1080120"/>
          </a:xfrm>
          <a:prstGeom prst="rightArrow">
            <a:avLst/>
          </a:prstGeom>
          <a:solidFill>
            <a:srgbClr val="33CC33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Расходы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6" name="Стрелка вправо 5"/>
          <p:cNvSpPr/>
          <p:nvPr/>
        </p:nvSpPr>
        <p:spPr>
          <a:xfrm>
            <a:off x="467545" y="4725144"/>
            <a:ext cx="2448272" cy="1008112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sz="2400" b="1" dirty="0" err="1" smtClean="0">
                <a:solidFill>
                  <a:schemeClr val="tx1"/>
                </a:solidFill>
              </a:rPr>
              <a:t>Профицит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923928" y="908720"/>
            <a:ext cx="1440160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2018</a:t>
            </a:r>
            <a:r>
              <a:rPr lang="ru-RU" b="1" dirty="0" smtClean="0"/>
              <a:t> год</a:t>
            </a:r>
            <a:endParaRPr lang="ru-RU" b="1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724128" y="908720"/>
            <a:ext cx="1512168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2019 год</a:t>
            </a:r>
            <a:endParaRPr lang="ru-RU" sz="2400" b="1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7524328" y="908720"/>
            <a:ext cx="1368152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2020год</a:t>
            </a:r>
            <a:endParaRPr lang="ru-RU" sz="2400" b="1" dirty="0"/>
          </a:p>
        </p:txBody>
      </p:sp>
      <p:sp>
        <p:nvSpPr>
          <p:cNvPr id="11" name="Цилиндр 10"/>
          <p:cNvSpPr/>
          <p:nvPr/>
        </p:nvSpPr>
        <p:spPr>
          <a:xfrm>
            <a:off x="4139952" y="1700808"/>
            <a:ext cx="1080120" cy="936104"/>
          </a:xfrm>
          <a:prstGeom prst="can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304,3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2" name="Цилиндр 11"/>
          <p:cNvSpPr/>
          <p:nvPr/>
        </p:nvSpPr>
        <p:spPr>
          <a:xfrm>
            <a:off x="6084168" y="1916832"/>
            <a:ext cx="1008112" cy="720080"/>
          </a:xfrm>
          <a:prstGeom prst="can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291,5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3" name="Цилиндр 12"/>
          <p:cNvSpPr/>
          <p:nvPr/>
        </p:nvSpPr>
        <p:spPr>
          <a:xfrm>
            <a:off x="7596336" y="1772816"/>
            <a:ext cx="1080120" cy="864096"/>
          </a:xfrm>
          <a:prstGeom prst="can">
            <a:avLst/>
          </a:prstGeom>
          <a:solidFill>
            <a:srgbClr val="FF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309,9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4" name="Цилиндр 13"/>
          <p:cNvSpPr/>
          <p:nvPr/>
        </p:nvSpPr>
        <p:spPr>
          <a:xfrm>
            <a:off x="3995936" y="2996952"/>
            <a:ext cx="1152128" cy="1080120"/>
          </a:xfrm>
          <a:prstGeom prst="can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307,5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5" name="Цилиндр 14"/>
          <p:cNvSpPr/>
          <p:nvPr/>
        </p:nvSpPr>
        <p:spPr>
          <a:xfrm>
            <a:off x="6012160" y="3284984"/>
            <a:ext cx="1152128" cy="720080"/>
          </a:xfrm>
          <a:prstGeom prst="can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292,5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6" name="Цилиндр 15"/>
          <p:cNvSpPr/>
          <p:nvPr/>
        </p:nvSpPr>
        <p:spPr>
          <a:xfrm>
            <a:off x="7812360" y="3140968"/>
            <a:ext cx="1008112" cy="864096"/>
          </a:xfrm>
          <a:prstGeom prst="can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311,5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7" name="Цилиндр 16"/>
          <p:cNvSpPr/>
          <p:nvPr/>
        </p:nvSpPr>
        <p:spPr>
          <a:xfrm>
            <a:off x="3995936" y="4941168"/>
            <a:ext cx="1224136" cy="432048"/>
          </a:xfrm>
          <a:prstGeom prst="ca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-3,2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8" name="Цилиндр 17"/>
          <p:cNvSpPr/>
          <p:nvPr/>
        </p:nvSpPr>
        <p:spPr>
          <a:xfrm>
            <a:off x="5966143" y="5010603"/>
            <a:ext cx="1224136" cy="432048"/>
          </a:xfrm>
          <a:prstGeom prst="ca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-1,0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9" name="Цилиндр 18"/>
          <p:cNvSpPr/>
          <p:nvPr/>
        </p:nvSpPr>
        <p:spPr>
          <a:xfrm>
            <a:off x="7812360" y="5157192"/>
            <a:ext cx="1008112" cy="360040"/>
          </a:xfrm>
          <a:prstGeom prst="can">
            <a:avLst>
              <a:gd name="adj" fmla="val 29080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-1,6</a:t>
            </a:r>
            <a:endParaRPr lang="ru-RU" sz="1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420888"/>
            <a:ext cx="8229600" cy="3528392"/>
          </a:xfrm>
          <a:noFill/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sz="10000" b="1" dirty="0" smtClean="0">
                <a:ln>
                  <a:solidFill>
                    <a:schemeClr val="tx1"/>
                  </a:solidFill>
                </a:ln>
                <a:solidFill>
                  <a:srgbClr val="CC000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СПАСИБО </a:t>
            </a:r>
          </a:p>
          <a:p>
            <a:pPr algn="ctr">
              <a:buNone/>
            </a:pPr>
            <a:r>
              <a:rPr lang="ru-RU" sz="10000" b="1" dirty="0" smtClean="0">
                <a:ln>
                  <a:solidFill>
                    <a:schemeClr val="tx1"/>
                  </a:solidFill>
                </a:ln>
                <a:solidFill>
                  <a:srgbClr val="CC000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ЗА ВНИМАНИЕ</a:t>
            </a:r>
            <a:r>
              <a:rPr lang="ru-RU" sz="10000" b="1" dirty="0" smtClean="0">
                <a:ln>
                  <a:solidFill>
                    <a:schemeClr val="tx1"/>
                  </a:solidFill>
                </a:ln>
                <a:solidFill>
                  <a:srgbClr val="CC0000"/>
                </a:solidFill>
              </a:rPr>
              <a:t>!</a:t>
            </a:r>
            <a:endParaRPr lang="ru-RU" sz="10000" b="1" dirty="0">
              <a:ln>
                <a:solidFill>
                  <a:schemeClr val="tx1"/>
                </a:solidFill>
              </a:ln>
              <a:solidFill>
                <a:srgbClr val="CC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359024" y="116632"/>
            <a:ext cx="8784976" cy="936104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sz="4000" b="1" dirty="0">
                <a:ln>
                  <a:solidFill>
                    <a:schemeClr val="bg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Муниципальные </a:t>
            </a:r>
            <a:r>
              <a:rPr lang="ru-RU" altLang="ru-RU" sz="4000" b="1" dirty="0" smtClean="0">
                <a:ln>
                  <a:solidFill>
                    <a:schemeClr val="bg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образования </a:t>
            </a:r>
          </a:p>
          <a:p>
            <a:pPr algn="ctr"/>
            <a:r>
              <a:rPr lang="ru-RU" altLang="ru-RU" sz="4000" b="1" dirty="0" err="1" smtClean="0">
                <a:ln>
                  <a:solidFill>
                    <a:schemeClr val="bg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Александро-Невского</a:t>
            </a:r>
            <a:r>
              <a:rPr lang="ru-RU" altLang="ru-RU" sz="4000" b="1" dirty="0" smtClean="0">
                <a:ln>
                  <a:solidFill>
                    <a:schemeClr val="bg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 </a:t>
            </a:r>
            <a:r>
              <a:rPr lang="ru-RU" altLang="ru-RU" sz="4000" b="1" dirty="0">
                <a:ln>
                  <a:solidFill>
                    <a:schemeClr val="bg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района</a:t>
            </a: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251520" y="1196752"/>
            <a:ext cx="2736726" cy="93662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28575">
            <a:solidFill>
              <a:schemeClr val="accent4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dirty="0">
                <a:latin typeface="Times New Roman" pitchFamily="18" charset="0"/>
              </a:rPr>
              <a:t>МО – </a:t>
            </a:r>
            <a:r>
              <a:rPr lang="ru-RU" altLang="ru-RU" dirty="0" err="1" smtClean="0">
                <a:latin typeface="Times New Roman" pitchFamily="18" charset="0"/>
              </a:rPr>
              <a:t>Александро-Невский</a:t>
            </a:r>
            <a:endParaRPr lang="ru-RU" altLang="ru-RU" dirty="0">
              <a:latin typeface="Times New Roman" pitchFamily="18" charset="0"/>
            </a:endParaRPr>
          </a:p>
          <a:p>
            <a:pPr algn="ctr"/>
            <a:r>
              <a:rPr lang="ru-RU" altLang="ru-RU" dirty="0">
                <a:latin typeface="Times New Roman" pitchFamily="18" charset="0"/>
              </a:rPr>
              <a:t>муниципальный район</a:t>
            </a: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3059832" y="2204864"/>
            <a:ext cx="2736304" cy="93662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28575">
            <a:solidFill>
              <a:schemeClr val="accent4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dirty="0">
                <a:latin typeface="Times New Roman" pitchFamily="18" charset="0"/>
              </a:rPr>
              <a:t>МО </a:t>
            </a:r>
            <a:r>
              <a:rPr lang="ru-RU" altLang="ru-RU" dirty="0" smtClean="0">
                <a:latin typeface="Times New Roman" pitchFamily="18" charset="0"/>
              </a:rPr>
              <a:t>– </a:t>
            </a:r>
            <a:r>
              <a:rPr lang="ru-RU" altLang="ru-RU" dirty="0" err="1" smtClean="0">
                <a:latin typeface="Times New Roman" pitchFamily="18" charset="0"/>
              </a:rPr>
              <a:t>Александро-Невское</a:t>
            </a:r>
            <a:endParaRPr lang="ru-RU" altLang="ru-RU" dirty="0">
              <a:latin typeface="Times New Roman" pitchFamily="18" charset="0"/>
            </a:endParaRPr>
          </a:p>
          <a:p>
            <a:pPr algn="ctr"/>
            <a:r>
              <a:rPr lang="ru-RU" altLang="ru-RU" dirty="0">
                <a:latin typeface="Times New Roman" pitchFamily="18" charset="0"/>
              </a:rPr>
              <a:t> городское поселение</a:t>
            </a: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6012160" y="1844824"/>
            <a:ext cx="2951163" cy="460851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28575">
            <a:solidFill>
              <a:schemeClr val="accent4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buFontTx/>
              <a:buChar char="•"/>
            </a:pPr>
            <a:r>
              <a:rPr lang="ru-RU" altLang="ru-RU" sz="2000" dirty="0">
                <a:latin typeface="Times New Roman" pitchFamily="18" charset="0"/>
              </a:rPr>
              <a:t> МО – </a:t>
            </a:r>
            <a:r>
              <a:rPr lang="ru-RU" altLang="ru-RU" sz="2000" dirty="0" err="1" smtClean="0">
                <a:latin typeface="Times New Roman" pitchFamily="18" charset="0"/>
              </a:rPr>
              <a:t>Благовское</a:t>
            </a:r>
            <a:endParaRPr lang="ru-RU" altLang="ru-RU" sz="2000" dirty="0">
              <a:latin typeface="Times New Roman" pitchFamily="18" charset="0"/>
            </a:endParaRPr>
          </a:p>
          <a:p>
            <a:r>
              <a:rPr lang="ru-RU" altLang="ru-RU" sz="2000" dirty="0">
                <a:latin typeface="Times New Roman" pitchFamily="18" charset="0"/>
              </a:rPr>
              <a:t>сельское поселение;</a:t>
            </a:r>
          </a:p>
          <a:p>
            <a:pPr>
              <a:buFontTx/>
              <a:buChar char="•"/>
            </a:pPr>
            <a:r>
              <a:rPr lang="ru-RU" altLang="ru-RU" sz="2000" dirty="0">
                <a:latin typeface="Times New Roman" pitchFamily="18" charset="0"/>
              </a:rPr>
              <a:t> МО – </a:t>
            </a:r>
            <a:r>
              <a:rPr lang="ru-RU" altLang="ru-RU" sz="2000" dirty="0" smtClean="0">
                <a:latin typeface="Times New Roman" pitchFamily="18" charset="0"/>
              </a:rPr>
              <a:t>Борисовское</a:t>
            </a:r>
            <a:endParaRPr lang="ru-RU" altLang="ru-RU" sz="2000" dirty="0">
              <a:latin typeface="Times New Roman" pitchFamily="18" charset="0"/>
            </a:endParaRPr>
          </a:p>
          <a:p>
            <a:r>
              <a:rPr lang="ru-RU" altLang="ru-RU" sz="2000" dirty="0">
                <a:latin typeface="Times New Roman" pitchFamily="18" charset="0"/>
              </a:rPr>
              <a:t>сельское поселение;</a:t>
            </a:r>
          </a:p>
          <a:p>
            <a:pPr>
              <a:buFontTx/>
              <a:buChar char="•"/>
            </a:pPr>
            <a:r>
              <a:rPr lang="ru-RU" altLang="ru-RU" sz="2000" dirty="0" smtClean="0">
                <a:latin typeface="Times New Roman" pitchFamily="18" charset="0"/>
              </a:rPr>
              <a:t> </a:t>
            </a:r>
            <a:r>
              <a:rPr lang="ru-RU" altLang="ru-RU" sz="2000" dirty="0">
                <a:latin typeface="Times New Roman" pitchFamily="18" charset="0"/>
              </a:rPr>
              <a:t>МО – </a:t>
            </a:r>
            <a:r>
              <a:rPr lang="ru-RU" altLang="ru-RU" sz="2000" dirty="0" err="1" smtClean="0">
                <a:latin typeface="Times New Roman" pitchFamily="18" charset="0"/>
              </a:rPr>
              <a:t>Каширинское</a:t>
            </a:r>
            <a:endParaRPr lang="ru-RU" altLang="ru-RU" sz="2000" dirty="0">
              <a:latin typeface="Times New Roman" pitchFamily="18" charset="0"/>
            </a:endParaRPr>
          </a:p>
          <a:p>
            <a:r>
              <a:rPr lang="ru-RU" altLang="ru-RU" sz="2000" dirty="0">
                <a:latin typeface="Times New Roman" pitchFamily="18" charset="0"/>
              </a:rPr>
              <a:t>сельское </a:t>
            </a:r>
            <a:r>
              <a:rPr lang="ru-RU" altLang="ru-RU" sz="2000" dirty="0" smtClean="0">
                <a:latin typeface="Times New Roman" pitchFamily="18" charset="0"/>
              </a:rPr>
              <a:t>поселение;</a:t>
            </a:r>
          </a:p>
          <a:p>
            <a:pPr>
              <a:buFontTx/>
              <a:buChar char="•"/>
            </a:pPr>
            <a:r>
              <a:rPr lang="ru-RU" altLang="ru-RU" sz="2000" dirty="0" smtClean="0">
                <a:latin typeface="Times New Roman" pitchFamily="18" charset="0"/>
              </a:rPr>
              <a:t>МО – </a:t>
            </a:r>
            <a:r>
              <a:rPr lang="ru-RU" altLang="ru-RU" sz="2000" dirty="0" err="1" smtClean="0">
                <a:latin typeface="Times New Roman" pitchFamily="18" charset="0"/>
              </a:rPr>
              <a:t>Нижнеякимецкое</a:t>
            </a:r>
            <a:endParaRPr lang="ru-RU" altLang="ru-RU" sz="2000" dirty="0" smtClean="0">
              <a:latin typeface="Times New Roman" pitchFamily="18" charset="0"/>
            </a:endParaRPr>
          </a:p>
          <a:p>
            <a:r>
              <a:rPr lang="ru-RU" altLang="ru-RU" sz="2000" dirty="0" smtClean="0">
                <a:latin typeface="Times New Roman" pitchFamily="18" charset="0"/>
              </a:rPr>
              <a:t>сельское поселение;</a:t>
            </a:r>
          </a:p>
          <a:p>
            <a:pPr>
              <a:buFontTx/>
              <a:buChar char="•"/>
            </a:pPr>
            <a:r>
              <a:rPr lang="ru-RU" altLang="ru-RU" sz="2000" dirty="0" smtClean="0">
                <a:latin typeface="Times New Roman" pitchFamily="18" charset="0"/>
              </a:rPr>
              <a:t>МО – </a:t>
            </a:r>
            <a:r>
              <a:rPr lang="ru-RU" altLang="ru-RU" sz="2000" dirty="0" err="1" smtClean="0">
                <a:latin typeface="Times New Roman" pitchFamily="18" charset="0"/>
              </a:rPr>
              <a:t>Просеченское</a:t>
            </a:r>
            <a:endParaRPr lang="ru-RU" altLang="ru-RU" sz="2000" dirty="0" smtClean="0">
              <a:latin typeface="Times New Roman" pitchFamily="18" charset="0"/>
            </a:endParaRPr>
          </a:p>
          <a:p>
            <a:r>
              <a:rPr lang="ru-RU" altLang="ru-RU" sz="2000" dirty="0" smtClean="0">
                <a:latin typeface="Times New Roman" pitchFamily="18" charset="0"/>
              </a:rPr>
              <a:t>сельское поселение.</a:t>
            </a:r>
            <a:endParaRPr lang="ru-RU" altLang="ru-RU" sz="2000" dirty="0">
              <a:latin typeface="Times New Roman" pitchFamily="18" charset="0"/>
            </a:endParaRPr>
          </a:p>
          <a:p>
            <a:pPr>
              <a:buFontTx/>
              <a:buChar char="•"/>
            </a:pPr>
            <a:endParaRPr lang="ru-RU" altLang="ru-RU" dirty="0"/>
          </a:p>
        </p:txBody>
      </p:sp>
      <p:pic>
        <p:nvPicPr>
          <p:cNvPr id="32769" name="Picture 1" descr="карта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284984"/>
            <a:ext cx="4968552" cy="319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Круглая лента лицом вверх 6"/>
          <p:cNvSpPr/>
          <p:nvPr/>
        </p:nvSpPr>
        <p:spPr>
          <a:xfrm>
            <a:off x="251520" y="188640"/>
            <a:ext cx="8424936" cy="836712"/>
          </a:xfrm>
          <a:prstGeom prst="ellipseRibbon2">
            <a:avLst>
              <a:gd name="adj1" fmla="val 25000"/>
              <a:gd name="adj2" fmla="val 73538"/>
              <a:gd name="adj3" fmla="val 12500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с двумя вырезанными противолежащими углами 5"/>
          <p:cNvSpPr/>
          <p:nvPr/>
        </p:nvSpPr>
        <p:spPr>
          <a:xfrm>
            <a:off x="395536" y="5517232"/>
            <a:ext cx="8352928" cy="864765"/>
          </a:xfrm>
          <a:prstGeom prst="snip2DiagRect">
            <a:avLst>
              <a:gd name="adj1" fmla="val 0"/>
              <a:gd name="adj2" fmla="val 16667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1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aphicFrame>
        <p:nvGraphicFramePr>
          <p:cNvPr id="2" name="Схема 1"/>
          <p:cNvGraphicFramePr/>
          <p:nvPr/>
        </p:nvGraphicFramePr>
        <p:xfrm>
          <a:off x="683568" y="908720"/>
          <a:ext cx="7992888" cy="41044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Заголовок 1"/>
          <p:cNvSpPr txBox="1">
            <a:spLocks/>
          </p:cNvSpPr>
          <p:nvPr/>
        </p:nvSpPr>
        <p:spPr>
          <a:xfrm>
            <a:off x="0" y="116632"/>
            <a:ext cx="8856662" cy="431800"/>
          </a:xfrm>
          <a:prstGeom prst="rect">
            <a:avLst/>
          </a:prstGeo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4800" b="1" spc="50" dirty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  <a:ea typeface="+mj-ea"/>
                <a:cs typeface="+mj-cs"/>
              </a:rPr>
              <a:t>ЧТО ТАКОЕ </a:t>
            </a:r>
            <a:r>
              <a:rPr lang="ru-RU" sz="48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  <a:ea typeface="+mj-ea"/>
                <a:cs typeface="+mj-cs"/>
              </a:rPr>
              <a:t>БЮДЖЕТ</a:t>
            </a:r>
            <a:endParaRPr lang="ru-RU" sz="4800" b="1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15365" name="Rectangle 1"/>
          <p:cNvSpPr>
            <a:spLocks noChangeArrowheads="1"/>
          </p:cNvSpPr>
          <p:nvPr/>
        </p:nvSpPr>
        <p:spPr bwMode="auto">
          <a:xfrm>
            <a:off x="431032" y="5506779"/>
            <a:ext cx="8712968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eaLnBrk="0" hangingPunct="0"/>
            <a:r>
              <a:rPr lang="ru-RU" sz="20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ДЕФИЦИТ</a:t>
            </a:r>
            <a:r>
              <a:rPr lang="ru-RU" sz="2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бюджета - превышение расходов бюджета над его доходами</a:t>
            </a:r>
          </a:p>
          <a:p>
            <a:pPr eaLnBrk="0" hangingPunct="0"/>
            <a:endParaRPr lang="ru-RU" sz="12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20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ПРОФИЦИТ</a:t>
            </a:r>
            <a:r>
              <a:rPr lang="ru-RU" sz="2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бюджета - превышение доходов бюджета над его расходами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251520" y="4149080"/>
            <a:ext cx="8712968" cy="237626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51520" y="1124744"/>
            <a:ext cx="8604448" cy="208823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Круглая лента лицом вверх 12"/>
          <p:cNvSpPr/>
          <p:nvPr/>
        </p:nvSpPr>
        <p:spPr>
          <a:xfrm>
            <a:off x="323528" y="188640"/>
            <a:ext cx="8640960" cy="792088"/>
          </a:xfrm>
          <a:prstGeom prst="ellipseRibbon2">
            <a:avLst>
              <a:gd name="adj1" fmla="val 25000"/>
              <a:gd name="adj2" fmla="val 72949"/>
              <a:gd name="adj3" fmla="val 12500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051720" y="3140968"/>
            <a:ext cx="5184576" cy="100811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287338" y="116632"/>
            <a:ext cx="8856662" cy="431800"/>
          </a:xfrm>
          <a:prstGeom prst="rect">
            <a:avLst/>
          </a:prstGeo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48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  <a:ea typeface="+mj-ea"/>
                <a:cs typeface="+mj-cs"/>
              </a:rPr>
              <a:t>ОСНОВНЫЕ ПОНЯТИЯ</a:t>
            </a:r>
            <a:endParaRPr lang="ru-RU" sz="4800" b="1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1052736"/>
            <a:ext cx="7776864" cy="7540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"/>
            <a:r>
              <a:rPr lang="ru-RU" altLang="ru-RU" sz="2300" b="1" i="1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Проект бюджета </a:t>
            </a:r>
            <a:r>
              <a:rPr lang="ru-RU" alt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муниципального образования составляется на 3 года - очередной финансовый год и плановый период.</a:t>
            </a:r>
            <a:endParaRPr lang="ru-RU" altLang="ru-RU" sz="20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95536" y="1772816"/>
            <a:ext cx="8288326" cy="7540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"/>
            <a:r>
              <a:rPr lang="ru-RU" altLang="ru-RU" sz="2300" b="1" i="1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Очередной финансовый год </a:t>
            </a:r>
            <a:r>
              <a:rPr lang="ru-RU" alt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altLang="ru-RU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год</a:t>
            </a:r>
            <a:r>
              <a:rPr lang="ru-RU" alt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на который составляется проект бюджета.</a:t>
            </a:r>
            <a:endParaRPr lang="ru-RU" altLang="ru-RU" sz="20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67544" y="2420888"/>
            <a:ext cx="8424936" cy="723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"/>
            <a:r>
              <a:rPr lang="ru-RU" altLang="ru-RU" sz="2300" b="1" i="1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Плановый период </a:t>
            </a:r>
            <a:r>
              <a:rPr lang="ru-RU" alt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два финансовых года, следующих за очередным финансовым годом.</a:t>
            </a:r>
            <a:endParaRPr lang="ru-RU" altLang="ru-RU" sz="1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339752" y="3068960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b="1" dirty="0" smtClean="0"/>
              <a:t>Составление проекта бюджета основывается на:</a:t>
            </a:r>
            <a:endParaRPr lang="ru-RU" sz="28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23528" y="4149080"/>
            <a:ext cx="8568952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/>
              <a:t>Бюджетном послании Президента Российской Федерации ;</a:t>
            </a:r>
          </a:p>
          <a:p>
            <a:pPr algn="just"/>
            <a:r>
              <a:rPr lang="ru-RU" sz="2000" b="1" dirty="0" smtClean="0"/>
              <a:t>Основных направлениях бюджетной политики и налоговой  политики Александро-Невского муниципального района на 2018 год и плановый период 2019-2020 годов;</a:t>
            </a:r>
          </a:p>
          <a:p>
            <a:pPr algn="just"/>
            <a:r>
              <a:rPr lang="ru-RU" sz="2000" b="1" dirty="0" smtClean="0"/>
              <a:t>Прогноза социально-экономического развития Александро-Невского муниципального района 2018 год и плановый период 2019-2020 годов.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Горизонтальный свиток 12"/>
          <p:cNvSpPr/>
          <p:nvPr/>
        </p:nvSpPr>
        <p:spPr>
          <a:xfrm>
            <a:off x="251520" y="188640"/>
            <a:ext cx="4680520" cy="648072"/>
          </a:xfrm>
          <a:prstGeom prst="horizontalScroll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467544" y="188640"/>
            <a:ext cx="7920880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altLang="ru-RU" sz="3600" b="1" dirty="0" smtClean="0">
                <a:ln>
                  <a:solidFill>
                    <a:schemeClr val="bg1"/>
                  </a:solidFill>
                </a:ln>
                <a:latin typeface="+mn-lt"/>
              </a:rPr>
              <a:t>Доходы бюджета</a:t>
            </a:r>
            <a:r>
              <a:rPr lang="ru-RU" altLang="ru-RU" sz="3600" dirty="0" smtClean="0">
                <a:ln>
                  <a:solidFill>
                    <a:schemeClr val="bg1"/>
                  </a:solidFill>
                </a:ln>
                <a:latin typeface="+mn-lt"/>
              </a:rPr>
              <a:t> </a:t>
            </a:r>
            <a:r>
              <a:rPr lang="ru-RU" altLang="ru-RU" dirty="0" smtClean="0">
                <a:latin typeface="Monotype Corsiva" pitchFamily="66" charset="0"/>
              </a:rPr>
              <a:t>– </a:t>
            </a:r>
            <a:r>
              <a:rPr lang="ru-RU" altLang="ru-RU" sz="2400" dirty="0" smtClean="0">
                <a:latin typeface="Georgia" pitchFamily="18" charset="0"/>
              </a:rPr>
              <a:t>безвозмездные и безвозвратные поступления денежных средств в бюджет.</a:t>
            </a:r>
          </a:p>
          <a:p>
            <a:endParaRPr lang="ru-RU" dirty="0"/>
          </a:p>
        </p:txBody>
      </p:sp>
      <p:sp>
        <p:nvSpPr>
          <p:cNvPr id="4" name="AutoShape 4"/>
          <p:cNvSpPr>
            <a:spLocks noChangeArrowheads="1"/>
          </p:cNvSpPr>
          <p:nvPr/>
        </p:nvSpPr>
        <p:spPr bwMode="auto">
          <a:xfrm>
            <a:off x="3059113" y="1196975"/>
            <a:ext cx="3024187" cy="503238"/>
          </a:xfrm>
          <a:prstGeom prst="flowChartAlternateProcess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sz="2400" b="1" dirty="0">
                <a:solidFill>
                  <a:srgbClr val="0033CC"/>
                </a:solidFill>
                <a:latin typeface="Georgia" pitchFamily="18" charset="0"/>
              </a:rPr>
              <a:t>Доходы бюджета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323850" y="2060575"/>
            <a:ext cx="2592388" cy="6477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b="1" dirty="0">
                <a:latin typeface="Georgia" pitchFamily="18" charset="0"/>
              </a:rPr>
              <a:t>Налоговые доходы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6227763" y="2060575"/>
            <a:ext cx="2663825" cy="647700"/>
          </a:xfrm>
          <a:prstGeom prst="rect">
            <a:avLst/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b="1">
                <a:latin typeface="Georgia" pitchFamily="18" charset="0"/>
              </a:rPr>
              <a:t>Безвозмездные </a:t>
            </a:r>
          </a:p>
          <a:p>
            <a:pPr algn="ctr"/>
            <a:r>
              <a:rPr lang="ru-RU" altLang="ru-RU" b="1">
                <a:latin typeface="Georgia" pitchFamily="18" charset="0"/>
              </a:rPr>
              <a:t>поступления</a:t>
            </a: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3059832" y="2060848"/>
            <a:ext cx="3025775" cy="647700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b="1" dirty="0">
                <a:latin typeface="Georgia" pitchFamily="18" charset="0"/>
              </a:rPr>
              <a:t>Неналоговые доходы</a:t>
            </a:r>
          </a:p>
        </p:txBody>
      </p:sp>
      <p:sp>
        <p:nvSpPr>
          <p:cNvPr id="11" name="Rectangle 9"/>
          <p:cNvSpPr>
            <a:spLocks noChangeArrowheads="1"/>
          </p:cNvSpPr>
          <p:nvPr/>
        </p:nvSpPr>
        <p:spPr bwMode="auto">
          <a:xfrm>
            <a:off x="323850" y="2781300"/>
            <a:ext cx="2590800" cy="381635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altLang="ru-RU" sz="1500" b="1" u="sng" dirty="0">
                <a:solidFill>
                  <a:srgbClr val="000099"/>
                </a:solidFill>
                <a:latin typeface="Georgia" pitchFamily="18" charset="0"/>
              </a:rPr>
              <a:t>Поступления от уплаты</a:t>
            </a:r>
          </a:p>
          <a:p>
            <a:r>
              <a:rPr lang="ru-RU" altLang="ru-RU" sz="1500" b="1" u="sng" dirty="0">
                <a:solidFill>
                  <a:srgbClr val="000099"/>
                </a:solidFill>
                <a:latin typeface="Georgia" pitchFamily="18" charset="0"/>
              </a:rPr>
              <a:t>налогов, установленных</a:t>
            </a:r>
          </a:p>
          <a:p>
            <a:r>
              <a:rPr lang="ru-RU" altLang="ru-RU" sz="1500" b="1" u="sng" dirty="0">
                <a:solidFill>
                  <a:srgbClr val="000099"/>
                </a:solidFill>
                <a:latin typeface="Georgia" pitchFamily="18" charset="0"/>
              </a:rPr>
              <a:t>Налоговым кодексом</a:t>
            </a:r>
          </a:p>
          <a:p>
            <a:r>
              <a:rPr lang="ru-RU" altLang="ru-RU" sz="1500" b="1" u="sng" dirty="0">
                <a:solidFill>
                  <a:srgbClr val="000099"/>
                </a:solidFill>
                <a:latin typeface="Georgia" pitchFamily="18" charset="0"/>
              </a:rPr>
              <a:t> РФ, например:</a:t>
            </a:r>
          </a:p>
          <a:p>
            <a:endParaRPr lang="ru-RU" altLang="ru-RU" sz="1600" b="1" dirty="0">
              <a:solidFill>
                <a:srgbClr val="000099"/>
              </a:solidFill>
              <a:latin typeface="Georgia" pitchFamily="18" charset="0"/>
            </a:endParaRPr>
          </a:p>
          <a:p>
            <a:pPr>
              <a:buFontTx/>
              <a:buChar char="-"/>
            </a:pPr>
            <a:r>
              <a:rPr lang="ru-RU" altLang="ru-RU" sz="1500" b="1" dirty="0">
                <a:latin typeface="Times New Roman" pitchFamily="18" charset="0"/>
              </a:rPr>
              <a:t>Налог на доходы </a:t>
            </a:r>
            <a:r>
              <a:rPr lang="ru-RU" altLang="ru-RU" sz="1500" b="1" dirty="0" err="1">
                <a:latin typeface="Times New Roman" pitchFamily="18" charset="0"/>
              </a:rPr>
              <a:t>физи</a:t>
            </a:r>
            <a:r>
              <a:rPr lang="ru-RU" altLang="ru-RU" sz="1500" b="1" dirty="0">
                <a:latin typeface="Times New Roman" pitchFamily="18" charset="0"/>
              </a:rPr>
              <a:t>-</a:t>
            </a:r>
          </a:p>
          <a:p>
            <a:pPr>
              <a:buFontTx/>
              <a:buChar char="-"/>
            </a:pPr>
            <a:r>
              <a:rPr lang="ru-RU" altLang="ru-RU" sz="1500" b="1" dirty="0" err="1">
                <a:latin typeface="Times New Roman" pitchFamily="18" charset="0"/>
              </a:rPr>
              <a:t>ческих</a:t>
            </a:r>
            <a:r>
              <a:rPr lang="ru-RU" altLang="ru-RU" sz="1500" b="1" dirty="0">
                <a:latin typeface="Times New Roman" pitchFamily="18" charset="0"/>
              </a:rPr>
              <a:t> лиц;</a:t>
            </a:r>
          </a:p>
          <a:p>
            <a:pPr>
              <a:buFontTx/>
              <a:buChar char="-"/>
            </a:pPr>
            <a:r>
              <a:rPr lang="ru-RU" altLang="ru-RU" sz="1500" b="1" dirty="0">
                <a:latin typeface="Times New Roman" pitchFamily="18" charset="0"/>
              </a:rPr>
              <a:t>Налоги на совокупный </a:t>
            </a:r>
          </a:p>
          <a:p>
            <a:r>
              <a:rPr lang="ru-RU" altLang="ru-RU" sz="1500" b="1" dirty="0">
                <a:latin typeface="Times New Roman" pitchFamily="18" charset="0"/>
              </a:rPr>
              <a:t>доход;</a:t>
            </a:r>
          </a:p>
          <a:p>
            <a:pPr>
              <a:buFontTx/>
              <a:buChar char="-"/>
            </a:pPr>
            <a:r>
              <a:rPr lang="ru-RU" altLang="ru-RU" sz="1500" b="1" dirty="0">
                <a:latin typeface="Times New Roman" pitchFamily="18" charset="0"/>
              </a:rPr>
              <a:t> Земельный налог;</a:t>
            </a:r>
          </a:p>
          <a:p>
            <a:r>
              <a:rPr lang="ru-RU" altLang="ru-RU" sz="1500" b="1" dirty="0">
                <a:latin typeface="Times New Roman" pitchFamily="18" charset="0"/>
              </a:rPr>
              <a:t>- Государственная пошлина,</a:t>
            </a:r>
          </a:p>
          <a:p>
            <a:r>
              <a:rPr lang="ru-RU" altLang="ru-RU" sz="1500" b="1" dirty="0">
                <a:latin typeface="Times New Roman" pitchFamily="18" charset="0"/>
              </a:rPr>
              <a:t>сборы;</a:t>
            </a:r>
          </a:p>
          <a:p>
            <a:r>
              <a:rPr lang="ru-RU" altLang="ru-RU" sz="1500" b="1" dirty="0">
                <a:latin typeface="Times New Roman" pitchFamily="18" charset="0"/>
              </a:rPr>
              <a:t>- и др.</a:t>
            </a:r>
          </a:p>
          <a:p>
            <a:endParaRPr lang="ru-RU" altLang="ru-RU" sz="1500" b="1" dirty="0">
              <a:latin typeface="Times New Roman" pitchFamily="18" charset="0"/>
            </a:endParaRPr>
          </a:p>
          <a:p>
            <a:endParaRPr lang="ru-RU" altLang="ru-RU" sz="1500" b="1" dirty="0">
              <a:latin typeface="Times New Roman" pitchFamily="18" charset="0"/>
            </a:endParaRPr>
          </a:p>
          <a:p>
            <a:endParaRPr lang="ru-RU" altLang="ru-RU" sz="1500" b="1" dirty="0">
              <a:latin typeface="Times New Roman" pitchFamily="18" charset="0"/>
            </a:endParaRPr>
          </a:p>
        </p:txBody>
      </p:sp>
      <p:sp>
        <p:nvSpPr>
          <p:cNvPr id="15" name="Rectangle 11"/>
          <p:cNvSpPr>
            <a:spLocks noChangeArrowheads="1"/>
          </p:cNvSpPr>
          <p:nvPr/>
        </p:nvSpPr>
        <p:spPr bwMode="auto">
          <a:xfrm>
            <a:off x="6227763" y="2781300"/>
            <a:ext cx="2663825" cy="3888060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altLang="ru-RU" sz="1500" b="1" u="sng" dirty="0">
                <a:solidFill>
                  <a:srgbClr val="000099"/>
                </a:solidFill>
                <a:latin typeface="Georgia" pitchFamily="18" charset="0"/>
              </a:rPr>
              <a:t>Поступления от других</a:t>
            </a:r>
          </a:p>
          <a:p>
            <a:r>
              <a:rPr lang="ru-RU" altLang="ru-RU" sz="1500" b="1" u="sng" dirty="0">
                <a:solidFill>
                  <a:srgbClr val="000099"/>
                </a:solidFill>
                <a:latin typeface="Georgia" pitchFamily="18" charset="0"/>
              </a:rPr>
              <a:t>бюджетов, организаций, </a:t>
            </a:r>
          </a:p>
          <a:p>
            <a:r>
              <a:rPr lang="ru-RU" altLang="ru-RU" sz="1500" b="1" u="sng" dirty="0">
                <a:solidFill>
                  <a:srgbClr val="000099"/>
                </a:solidFill>
                <a:latin typeface="Georgia" pitchFamily="18" charset="0"/>
              </a:rPr>
              <a:t>Граждан, например:</a:t>
            </a:r>
          </a:p>
          <a:p>
            <a:endParaRPr lang="ru-RU" altLang="ru-RU" sz="1400" b="1" u="sng" dirty="0">
              <a:solidFill>
                <a:srgbClr val="000099"/>
              </a:solidFill>
              <a:latin typeface="Georgia" pitchFamily="18" charset="0"/>
            </a:endParaRPr>
          </a:p>
          <a:p>
            <a:pPr>
              <a:buFontTx/>
              <a:buChar char="-"/>
            </a:pPr>
            <a:r>
              <a:rPr lang="ru-RU" altLang="ru-RU" sz="1400" b="1" dirty="0">
                <a:latin typeface="Times New Roman" pitchFamily="18" charset="0"/>
              </a:rPr>
              <a:t>Межбюджетные трансферты;</a:t>
            </a:r>
          </a:p>
          <a:p>
            <a:pPr>
              <a:buFontTx/>
              <a:buChar char="-"/>
            </a:pPr>
            <a:r>
              <a:rPr lang="ru-RU" altLang="ru-RU" sz="1400" b="1" dirty="0">
                <a:latin typeface="Times New Roman" pitchFamily="18" charset="0"/>
              </a:rPr>
              <a:t> Дотации;</a:t>
            </a:r>
          </a:p>
          <a:p>
            <a:pPr>
              <a:buFontTx/>
              <a:buChar char="-"/>
            </a:pPr>
            <a:r>
              <a:rPr lang="ru-RU" altLang="ru-RU" sz="1400" b="1" dirty="0">
                <a:latin typeface="Times New Roman" pitchFamily="18" charset="0"/>
              </a:rPr>
              <a:t> Субсидии;</a:t>
            </a:r>
          </a:p>
          <a:p>
            <a:pPr>
              <a:buFontTx/>
              <a:buChar char="-"/>
            </a:pPr>
            <a:r>
              <a:rPr lang="ru-RU" altLang="ru-RU" sz="1400" b="1" dirty="0">
                <a:latin typeface="Times New Roman" pitchFamily="18" charset="0"/>
              </a:rPr>
              <a:t> Субвенции;</a:t>
            </a:r>
          </a:p>
          <a:p>
            <a:pPr>
              <a:buFontTx/>
              <a:buChar char="-"/>
            </a:pPr>
            <a:r>
              <a:rPr lang="ru-RU" altLang="ru-RU" sz="1400" b="1" dirty="0">
                <a:latin typeface="Times New Roman" pitchFamily="18" charset="0"/>
              </a:rPr>
              <a:t> и др.</a:t>
            </a:r>
          </a:p>
          <a:p>
            <a:pPr>
              <a:buFontTx/>
              <a:buChar char="-"/>
            </a:pPr>
            <a:endParaRPr lang="ru-RU" altLang="ru-RU" sz="1400" b="1" dirty="0">
              <a:latin typeface="Times New Roman" pitchFamily="18" charset="0"/>
            </a:endParaRPr>
          </a:p>
          <a:p>
            <a:pPr>
              <a:buFontTx/>
              <a:buChar char="-"/>
            </a:pPr>
            <a:endParaRPr lang="ru-RU" altLang="ru-RU" sz="1400" b="1" dirty="0">
              <a:latin typeface="Times New Roman" pitchFamily="18" charset="0"/>
            </a:endParaRPr>
          </a:p>
          <a:p>
            <a:pPr>
              <a:buFontTx/>
              <a:buChar char="-"/>
            </a:pPr>
            <a:endParaRPr lang="ru-RU" altLang="ru-RU" sz="1400" b="1" dirty="0">
              <a:latin typeface="Times New Roman" pitchFamily="18" charset="0"/>
            </a:endParaRPr>
          </a:p>
          <a:p>
            <a:pPr>
              <a:buFontTx/>
              <a:buChar char="-"/>
            </a:pPr>
            <a:endParaRPr lang="ru-RU" altLang="ru-RU" sz="1400" b="1" dirty="0">
              <a:latin typeface="Times New Roman" pitchFamily="18" charset="0"/>
            </a:endParaRPr>
          </a:p>
          <a:p>
            <a:pPr>
              <a:buFontTx/>
              <a:buChar char="-"/>
            </a:pPr>
            <a:endParaRPr lang="ru-RU" altLang="ru-RU" sz="1400" b="1" dirty="0">
              <a:latin typeface="Times New Roman" pitchFamily="18" charset="0"/>
            </a:endParaRPr>
          </a:p>
          <a:p>
            <a:pPr>
              <a:buFontTx/>
              <a:buChar char="-"/>
            </a:pPr>
            <a:endParaRPr lang="ru-RU" altLang="ru-RU" sz="1400" b="1" dirty="0">
              <a:latin typeface="Times New Roman" pitchFamily="18" charset="0"/>
            </a:endParaRPr>
          </a:p>
          <a:p>
            <a:pPr>
              <a:buFontTx/>
              <a:buChar char="-"/>
            </a:pPr>
            <a:endParaRPr lang="ru-RU" altLang="ru-RU" sz="1400" b="1" dirty="0">
              <a:latin typeface="Times New Roman" pitchFamily="18" charset="0"/>
            </a:endParaRPr>
          </a:p>
          <a:p>
            <a:pPr>
              <a:buFontTx/>
              <a:buChar char="-"/>
            </a:pPr>
            <a:endParaRPr lang="ru-RU" altLang="ru-RU" sz="1400" b="1" dirty="0">
              <a:latin typeface="Times New Roman" pitchFamily="18" charset="0"/>
            </a:endParaRPr>
          </a:p>
        </p:txBody>
      </p:sp>
      <p:sp>
        <p:nvSpPr>
          <p:cNvPr id="16" name="Rectangle 10"/>
          <p:cNvSpPr>
            <a:spLocks noChangeArrowheads="1"/>
          </p:cNvSpPr>
          <p:nvPr/>
        </p:nvSpPr>
        <p:spPr bwMode="auto">
          <a:xfrm>
            <a:off x="3059113" y="2781300"/>
            <a:ext cx="3025775" cy="3960068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  <a:p>
            <a:r>
              <a:rPr lang="ru-RU" altLang="ru-RU" sz="1400" b="1" u="sng" dirty="0">
                <a:solidFill>
                  <a:srgbClr val="000099"/>
                </a:solidFill>
                <a:latin typeface="Georgia" pitchFamily="18" charset="0"/>
              </a:rPr>
              <a:t>Поступления от уплаты </a:t>
            </a:r>
            <a:r>
              <a:rPr lang="ru-RU" altLang="ru-RU" sz="1400" b="1" u="sng" dirty="0" err="1">
                <a:solidFill>
                  <a:srgbClr val="000099"/>
                </a:solidFill>
                <a:latin typeface="Georgia" pitchFamily="18" charset="0"/>
              </a:rPr>
              <a:t>дру</a:t>
            </a:r>
            <a:r>
              <a:rPr lang="ru-RU" altLang="ru-RU" sz="1400" b="1" u="sng" dirty="0">
                <a:solidFill>
                  <a:srgbClr val="000099"/>
                </a:solidFill>
                <a:latin typeface="Georgia" pitchFamily="18" charset="0"/>
              </a:rPr>
              <a:t>-</a:t>
            </a:r>
          </a:p>
          <a:p>
            <a:r>
              <a:rPr lang="ru-RU" altLang="ru-RU" sz="1400" b="1" u="sng" dirty="0" err="1">
                <a:solidFill>
                  <a:srgbClr val="000099"/>
                </a:solidFill>
                <a:latin typeface="Georgia" pitchFamily="18" charset="0"/>
              </a:rPr>
              <a:t>гих</a:t>
            </a:r>
            <a:r>
              <a:rPr lang="ru-RU" altLang="ru-RU" sz="1400" b="1" u="sng" dirty="0">
                <a:solidFill>
                  <a:srgbClr val="000099"/>
                </a:solidFill>
                <a:latin typeface="Georgia" pitchFamily="18" charset="0"/>
              </a:rPr>
              <a:t> пошлин и сборов, </a:t>
            </a:r>
            <a:r>
              <a:rPr lang="ru-RU" altLang="ru-RU" sz="1400" b="1" u="sng" dirty="0" err="1">
                <a:solidFill>
                  <a:srgbClr val="000099"/>
                </a:solidFill>
                <a:latin typeface="Georgia" pitchFamily="18" charset="0"/>
              </a:rPr>
              <a:t>установ</a:t>
            </a:r>
            <a:r>
              <a:rPr lang="ru-RU" altLang="ru-RU" sz="1400" b="1" u="sng" dirty="0">
                <a:solidFill>
                  <a:srgbClr val="000099"/>
                </a:solidFill>
                <a:latin typeface="Georgia" pitchFamily="18" charset="0"/>
              </a:rPr>
              <a:t>-</a:t>
            </a:r>
          </a:p>
          <a:p>
            <a:r>
              <a:rPr lang="ru-RU" altLang="ru-RU" sz="1400" b="1" u="sng" dirty="0">
                <a:solidFill>
                  <a:srgbClr val="000099"/>
                </a:solidFill>
                <a:latin typeface="Georgia" pitchFamily="18" charset="0"/>
              </a:rPr>
              <a:t>ленных региональным</a:t>
            </a:r>
            <a:r>
              <a:rPr lang="ru-RU" altLang="ru-RU" u="sng" dirty="0">
                <a:solidFill>
                  <a:srgbClr val="000099"/>
                </a:solidFill>
              </a:rPr>
              <a:t> </a:t>
            </a:r>
            <a:r>
              <a:rPr lang="ru-RU" altLang="ru-RU" sz="1400" b="1" u="sng" dirty="0" err="1">
                <a:solidFill>
                  <a:srgbClr val="000099"/>
                </a:solidFill>
                <a:latin typeface="Georgia" pitchFamily="18" charset="0"/>
              </a:rPr>
              <a:t>зако</a:t>
            </a:r>
            <a:r>
              <a:rPr lang="ru-RU" altLang="ru-RU" sz="1400" b="1" u="sng" dirty="0">
                <a:solidFill>
                  <a:srgbClr val="000099"/>
                </a:solidFill>
                <a:latin typeface="Georgia" pitchFamily="18" charset="0"/>
              </a:rPr>
              <a:t>-</a:t>
            </a:r>
          </a:p>
          <a:p>
            <a:r>
              <a:rPr lang="ru-RU" altLang="ru-RU" sz="1400" b="1" u="sng" dirty="0" err="1">
                <a:solidFill>
                  <a:srgbClr val="000099"/>
                </a:solidFill>
                <a:latin typeface="Georgia" pitchFamily="18" charset="0"/>
              </a:rPr>
              <a:t>нодательством</a:t>
            </a:r>
            <a:r>
              <a:rPr lang="ru-RU" altLang="ru-RU" sz="1400" b="1" u="sng" dirty="0">
                <a:solidFill>
                  <a:srgbClr val="000099"/>
                </a:solidFill>
                <a:latin typeface="Georgia" pitchFamily="18" charset="0"/>
              </a:rPr>
              <a:t>, а  также </a:t>
            </a:r>
            <a:r>
              <a:rPr lang="ru-RU" altLang="ru-RU" sz="1400" b="1" u="sng" dirty="0" err="1">
                <a:solidFill>
                  <a:srgbClr val="000099"/>
                </a:solidFill>
                <a:latin typeface="Georgia" pitchFamily="18" charset="0"/>
              </a:rPr>
              <a:t>штра</a:t>
            </a:r>
            <a:r>
              <a:rPr lang="ru-RU" altLang="ru-RU" sz="1400" b="1" u="sng" dirty="0">
                <a:solidFill>
                  <a:srgbClr val="000099"/>
                </a:solidFill>
                <a:latin typeface="Georgia" pitchFamily="18" charset="0"/>
              </a:rPr>
              <a:t>-</a:t>
            </a:r>
          </a:p>
          <a:p>
            <a:r>
              <a:rPr lang="ru-RU" altLang="ru-RU" sz="1400" b="1" u="sng" dirty="0" err="1">
                <a:solidFill>
                  <a:srgbClr val="000099"/>
                </a:solidFill>
                <a:latin typeface="Georgia" pitchFamily="18" charset="0"/>
              </a:rPr>
              <a:t>фов</a:t>
            </a:r>
            <a:r>
              <a:rPr lang="ru-RU" altLang="ru-RU" sz="1400" b="1" u="sng" dirty="0">
                <a:solidFill>
                  <a:srgbClr val="000099"/>
                </a:solidFill>
                <a:latin typeface="Georgia" pitchFamily="18" charset="0"/>
              </a:rPr>
              <a:t> за нарушение </a:t>
            </a:r>
            <a:r>
              <a:rPr lang="ru-RU" altLang="ru-RU" sz="1400" b="1" u="sng" dirty="0" err="1">
                <a:solidFill>
                  <a:srgbClr val="000099"/>
                </a:solidFill>
                <a:latin typeface="Georgia" pitchFamily="18" charset="0"/>
              </a:rPr>
              <a:t>законода</a:t>
            </a:r>
            <a:r>
              <a:rPr lang="ru-RU" altLang="ru-RU" sz="1400" b="1" u="sng" dirty="0">
                <a:solidFill>
                  <a:srgbClr val="000099"/>
                </a:solidFill>
                <a:latin typeface="Georgia" pitchFamily="18" charset="0"/>
              </a:rPr>
              <a:t>-</a:t>
            </a:r>
          </a:p>
          <a:p>
            <a:r>
              <a:rPr lang="ru-RU" altLang="ru-RU" sz="1400" b="1" u="sng" dirty="0" err="1">
                <a:solidFill>
                  <a:srgbClr val="000099"/>
                </a:solidFill>
                <a:latin typeface="Georgia" pitchFamily="18" charset="0"/>
              </a:rPr>
              <a:t>тельства,например</a:t>
            </a:r>
            <a:r>
              <a:rPr lang="ru-RU" altLang="ru-RU" sz="1400" b="1" u="sng" dirty="0">
                <a:solidFill>
                  <a:srgbClr val="000099"/>
                </a:solidFill>
                <a:latin typeface="Georgia" pitchFamily="18" charset="0"/>
              </a:rPr>
              <a:t>:</a:t>
            </a:r>
          </a:p>
          <a:p>
            <a:r>
              <a:rPr lang="ru-RU" altLang="ru-RU" sz="1400" b="1" dirty="0">
                <a:solidFill>
                  <a:srgbClr val="000000"/>
                </a:solidFill>
                <a:latin typeface="Times New Roman" pitchFamily="18" charset="0"/>
              </a:rPr>
              <a:t>-платежи при пользовании </a:t>
            </a:r>
          </a:p>
          <a:p>
            <a:r>
              <a:rPr lang="ru-RU" altLang="ru-RU" sz="1400" b="1" dirty="0">
                <a:solidFill>
                  <a:srgbClr val="000000"/>
                </a:solidFill>
                <a:latin typeface="Times New Roman" pitchFamily="18" charset="0"/>
              </a:rPr>
              <a:t>природными ресурсами;</a:t>
            </a:r>
          </a:p>
          <a:p>
            <a:pPr>
              <a:buFontTx/>
              <a:buChar char="-"/>
            </a:pPr>
            <a:r>
              <a:rPr lang="ru-RU" altLang="ru-RU" sz="1400" b="1" dirty="0">
                <a:solidFill>
                  <a:srgbClr val="000000"/>
                </a:solidFill>
                <a:latin typeface="Times New Roman" pitchFamily="18" charset="0"/>
              </a:rPr>
              <a:t>доходы от оказания платных</a:t>
            </a:r>
          </a:p>
          <a:p>
            <a:r>
              <a:rPr lang="ru-RU" altLang="ru-RU" sz="1400" b="1" dirty="0">
                <a:solidFill>
                  <a:srgbClr val="000000"/>
                </a:solidFill>
                <a:latin typeface="Times New Roman" pitchFamily="18" charset="0"/>
              </a:rPr>
              <a:t>услуг и компенсации затрат</a:t>
            </a:r>
          </a:p>
          <a:p>
            <a:r>
              <a:rPr lang="ru-RU" altLang="ru-RU" sz="1400" b="1" dirty="0">
                <a:solidFill>
                  <a:srgbClr val="000000"/>
                </a:solidFill>
                <a:latin typeface="Times New Roman" pitchFamily="18" charset="0"/>
              </a:rPr>
              <a:t>государства;</a:t>
            </a:r>
          </a:p>
          <a:p>
            <a:pPr>
              <a:buFontTx/>
              <a:buChar char="-"/>
            </a:pPr>
            <a:r>
              <a:rPr lang="ru-RU" altLang="ru-RU" sz="1400" b="1" dirty="0">
                <a:solidFill>
                  <a:srgbClr val="000000"/>
                </a:solidFill>
                <a:latin typeface="Times New Roman" pitchFamily="18" charset="0"/>
              </a:rPr>
              <a:t>доходы от продажи </a:t>
            </a:r>
            <a:r>
              <a:rPr lang="ru-RU" altLang="ru-RU" sz="1400" b="1" dirty="0" err="1">
                <a:solidFill>
                  <a:srgbClr val="000000"/>
                </a:solidFill>
                <a:latin typeface="Times New Roman" pitchFamily="18" charset="0"/>
              </a:rPr>
              <a:t>материаль</a:t>
            </a:r>
            <a:r>
              <a:rPr lang="ru-RU" altLang="ru-RU" sz="1400" b="1" dirty="0">
                <a:solidFill>
                  <a:srgbClr val="000000"/>
                </a:solidFill>
                <a:latin typeface="Times New Roman" pitchFamily="18" charset="0"/>
              </a:rPr>
              <a:t>-</a:t>
            </a:r>
          </a:p>
          <a:p>
            <a:pPr>
              <a:buFontTx/>
              <a:buChar char="-"/>
            </a:pPr>
            <a:r>
              <a:rPr lang="ru-RU" altLang="ru-RU" sz="1400" b="1" dirty="0" err="1">
                <a:solidFill>
                  <a:srgbClr val="000000"/>
                </a:solidFill>
                <a:latin typeface="Times New Roman" pitchFamily="18" charset="0"/>
              </a:rPr>
              <a:t>ных</a:t>
            </a:r>
            <a:r>
              <a:rPr lang="ru-RU" altLang="ru-RU" sz="1400" b="1" dirty="0">
                <a:solidFill>
                  <a:srgbClr val="000000"/>
                </a:solidFill>
                <a:latin typeface="Times New Roman" pitchFamily="18" charset="0"/>
              </a:rPr>
              <a:t> и нематериальных активов;</a:t>
            </a:r>
          </a:p>
          <a:p>
            <a:pPr>
              <a:buFontTx/>
              <a:buChar char="-"/>
            </a:pPr>
            <a:r>
              <a:rPr lang="ru-RU" altLang="ru-RU" sz="1400" b="1" dirty="0">
                <a:solidFill>
                  <a:srgbClr val="000000"/>
                </a:solidFill>
                <a:latin typeface="Times New Roman" pitchFamily="18" charset="0"/>
              </a:rPr>
              <a:t>административные платежи и </a:t>
            </a:r>
          </a:p>
          <a:p>
            <a:r>
              <a:rPr lang="ru-RU" altLang="ru-RU" sz="1400" b="1" dirty="0">
                <a:solidFill>
                  <a:srgbClr val="000000"/>
                </a:solidFill>
                <a:latin typeface="Times New Roman" pitchFamily="18" charset="0"/>
              </a:rPr>
              <a:t>сборы;</a:t>
            </a:r>
            <a:r>
              <a:rPr lang="ru-RU" altLang="ru-RU" dirty="0"/>
              <a:t> </a:t>
            </a:r>
          </a:p>
          <a:p>
            <a:pPr>
              <a:buFontTx/>
              <a:buChar char="-"/>
            </a:pPr>
            <a:r>
              <a:rPr lang="ru-RU" altLang="ru-RU" sz="1400" b="1" dirty="0">
                <a:solidFill>
                  <a:srgbClr val="000000"/>
                </a:solidFill>
                <a:latin typeface="Times New Roman" pitchFamily="18" charset="0"/>
              </a:rPr>
              <a:t>штрафные санкции, возмещение</a:t>
            </a:r>
          </a:p>
          <a:p>
            <a:r>
              <a:rPr lang="ru-RU" altLang="ru-RU" sz="1400" b="1" dirty="0">
                <a:solidFill>
                  <a:srgbClr val="000000"/>
                </a:solidFill>
                <a:latin typeface="Times New Roman" pitchFamily="18" charset="0"/>
              </a:rPr>
              <a:t> ущерба;</a:t>
            </a:r>
          </a:p>
          <a:p>
            <a:pPr>
              <a:buFontTx/>
              <a:buChar char="-"/>
            </a:pPr>
            <a:r>
              <a:rPr lang="ru-RU" altLang="ru-RU" sz="1400" b="1" dirty="0">
                <a:solidFill>
                  <a:srgbClr val="000000"/>
                </a:solidFill>
                <a:latin typeface="Times New Roman" pitchFamily="18" charset="0"/>
              </a:rPr>
              <a:t>- и др.</a:t>
            </a:r>
          </a:p>
          <a:p>
            <a:pPr>
              <a:buFontTx/>
              <a:buChar char="-"/>
            </a:pPr>
            <a:endParaRPr lang="ru-RU" altLang="ru-RU" sz="1400" b="1" dirty="0">
              <a:solidFill>
                <a:srgbClr val="000000"/>
              </a:solidFill>
              <a:latin typeface="Times New Roman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buFontTx/>
              <a:buChar char="-"/>
            </a:pPr>
            <a:endParaRPr lang="ru-RU" altLang="ru-RU" sz="1400" b="1" dirty="0">
              <a:solidFill>
                <a:srgbClr val="000000"/>
              </a:solidFill>
              <a:latin typeface="Times New Roman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Times New Roman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</p:txBody>
      </p:sp>
      <p:sp>
        <p:nvSpPr>
          <p:cNvPr id="17" name="AutoShape 13"/>
          <p:cNvSpPr>
            <a:spLocks noChangeArrowheads="1"/>
          </p:cNvSpPr>
          <p:nvPr/>
        </p:nvSpPr>
        <p:spPr bwMode="auto">
          <a:xfrm rot="3420688" flipH="1">
            <a:off x="2589295" y="1445266"/>
            <a:ext cx="174839" cy="800019"/>
          </a:xfrm>
          <a:prstGeom prst="downArrow">
            <a:avLst>
              <a:gd name="adj1" fmla="val 50000"/>
              <a:gd name="adj2" fmla="val 186814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18" name="AutoShape 14"/>
          <p:cNvSpPr>
            <a:spLocks noChangeArrowheads="1"/>
          </p:cNvSpPr>
          <p:nvPr/>
        </p:nvSpPr>
        <p:spPr bwMode="auto">
          <a:xfrm rot="18165139">
            <a:off x="6282291" y="1480470"/>
            <a:ext cx="199033" cy="741069"/>
          </a:xfrm>
          <a:prstGeom prst="downArrow">
            <a:avLst>
              <a:gd name="adj1" fmla="val 50000"/>
              <a:gd name="adj2" fmla="val 159616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19" name="AutoShape 16"/>
          <p:cNvSpPr>
            <a:spLocks noChangeArrowheads="1"/>
          </p:cNvSpPr>
          <p:nvPr/>
        </p:nvSpPr>
        <p:spPr bwMode="auto">
          <a:xfrm>
            <a:off x="4427984" y="1700808"/>
            <a:ext cx="216024" cy="432246"/>
          </a:xfrm>
          <a:prstGeom prst="downArrow">
            <a:avLst>
              <a:gd name="adj1" fmla="val 50000"/>
              <a:gd name="adj2" fmla="val 99726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784976" cy="1224136"/>
          </a:xfrm>
          <a:noFill/>
        </p:spPr>
        <p:txBody>
          <a:bodyPr>
            <a:noAutofit/>
          </a:bodyPr>
          <a:lstStyle/>
          <a:p>
            <a:r>
              <a:rPr lang="ru-RU" sz="3600" b="1" dirty="0" smtClean="0">
                <a:ln>
                  <a:solidFill>
                    <a:schemeClr val="bg1"/>
                  </a:solidFill>
                </a:ln>
                <a:solidFill>
                  <a:schemeClr val="tx1"/>
                </a:solidFill>
              </a:rPr>
              <a:t>Основные характеристики доходов районного бюджета на 2018-2020 годы (млн.руб.)</a:t>
            </a:r>
            <a:endParaRPr lang="ru-RU" sz="3600" b="1" dirty="0">
              <a:ln>
                <a:solidFill>
                  <a:schemeClr val="bg1"/>
                </a:solidFill>
              </a:ln>
              <a:solidFill>
                <a:schemeClr val="tx1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195328361"/>
              </p:ext>
            </p:extLst>
          </p:nvPr>
        </p:nvGraphicFramePr>
        <p:xfrm>
          <a:off x="457200" y="1600200"/>
          <a:ext cx="8507288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4178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>
                  <a:solidFill>
                    <a:schemeClr val="bg1"/>
                  </a:solidFill>
                </a:ln>
              </a:rPr>
              <a:t>Структура налоговых и неналоговых доходов на 2018 год</a:t>
            </a:r>
            <a:endParaRPr lang="ru-RU" b="1" dirty="0">
              <a:ln>
                <a:solidFill>
                  <a:schemeClr val="bg1"/>
                </a:solidFill>
              </a:ln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754774476"/>
              </p:ext>
            </p:extLst>
          </p:nvPr>
        </p:nvGraphicFramePr>
        <p:xfrm>
          <a:off x="251520" y="1556792"/>
          <a:ext cx="8640960" cy="51411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2034</TotalTime>
  <Words>1167</Words>
  <Application>Microsoft Office PowerPoint</Application>
  <PresentationFormat>Экран (4:3)</PresentationFormat>
  <Paragraphs>353</Paragraphs>
  <Slides>31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Основные характеристики доходов районного бюджета на 2018-2020 годы (млн.руб.)</vt:lpstr>
      <vt:lpstr>Структура налоговых и неналоговых доходов на 2018 год</vt:lpstr>
      <vt:lpstr>Прогнозные параметры бюджета Александро-Невского муниципального района на 2018-2020 годы</vt:lpstr>
      <vt:lpstr>Расходы бюджета</vt:lpstr>
      <vt:lpstr>Структура муниципальных программ Александро-Невского муниципального района на 2018 год</vt:lpstr>
      <vt:lpstr>Слайд 13</vt:lpstr>
      <vt:lpstr>Слайд 14</vt:lpstr>
      <vt:lpstr>Расходы районного бюджета  в 2018-2020годах (млн.руб.)</vt:lpstr>
      <vt:lpstr>Структура расходов районного бюджета на 2018 год (%)</vt:lpstr>
      <vt:lpstr>Общегосударственные расходы</vt:lpstr>
      <vt:lpstr>Национальная безопасность и правоохранительная деятельность</vt:lpstr>
      <vt:lpstr>Национальная экономика</vt:lpstr>
      <vt:lpstr>Расходы на образование</vt:lpstr>
      <vt:lpstr>Основные направления расходов в области образования:</vt:lpstr>
      <vt:lpstr>Структура расходов на образование</vt:lpstr>
      <vt:lpstr>Расходы на культуру</vt:lpstr>
      <vt:lpstr>Основные направления расходов в области культуры:</vt:lpstr>
      <vt:lpstr>Социальная политика</vt:lpstr>
      <vt:lpstr>Основные направления расходов :</vt:lpstr>
      <vt:lpstr>Физическая культура и спорт</vt:lpstr>
      <vt:lpstr>Обслуживание государственного и муниципального долга</vt:lpstr>
      <vt:lpstr>Основные характеристики районного бюджета на 2018-2020 годы (млн.руб.)</vt:lpstr>
      <vt:lpstr>Слайд 30</vt:lpstr>
      <vt:lpstr>Слайд 31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Расходы районного бюджета в 2015-2017 годах</dc:title>
  <dc:creator>Татьяна Павлова</dc:creator>
  <cp:lastModifiedBy>Admin</cp:lastModifiedBy>
  <cp:revision>157</cp:revision>
  <dcterms:created xsi:type="dcterms:W3CDTF">2014-10-30T07:53:17Z</dcterms:created>
  <dcterms:modified xsi:type="dcterms:W3CDTF">2019-04-08T13:01:04Z</dcterms:modified>
</cp:coreProperties>
</file>