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3"/>
  </p:notesMasterIdLst>
  <p:sldIdLst>
    <p:sldId id="262" r:id="rId2"/>
    <p:sldId id="307" r:id="rId3"/>
    <p:sldId id="283" r:id="rId4"/>
    <p:sldId id="286" r:id="rId5"/>
    <p:sldId id="287" r:id="rId6"/>
    <p:sldId id="288" r:id="rId7"/>
    <p:sldId id="289" r:id="rId8"/>
    <p:sldId id="290" r:id="rId9"/>
    <p:sldId id="291" r:id="rId10"/>
    <p:sldId id="311" r:id="rId11"/>
    <p:sldId id="292" r:id="rId12"/>
    <p:sldId id="310" r:id="rId13"/>
    <p:sldId id="308" r:id="rId14"/>
    <p:sldId id="293" r:id="rId15"/>
    <p:sldId id="294" r:id="rId16"/>
    <p:sldId id="295" r:id="rId17"/>
    <p:sldId id="306" r:id="rId18"/>
    <p:sldId id="296" r:id="rId19"/>
    <p:sldId id="297" r:id="rId20"/>
    <p:sldId id="299" r:id="rId21"/>
    <p:sldId id="302" r:id="rId22"/>
    <p:sldId id="301" r:id="rId23"/>
    <p:sldId id="269" r:id="rId24"/>
    <p:sldId id="303" r:id="rId25"/>
    <p:sldId id="273" r:id="rId26"/>
    <p:sldId id="275" r:id="rId27"/>
    <p:sldId id="272" r:id="rId28"/>
    <p:sldId id="276" r:id="rId29"/>
    <p:sldId id="304" r:id="rId30"/>
    <p:sldId id="305" r:id="rId31"/>
    <p:sldId id="277" r:id="rId3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CC"/>
    <a:srgbClr val="CC3300"/>
    <a:srgbClr val="FF6699"/>
    <a:srgbClr val="CC0000"/>
    <a:srgbClr val="FF0000"/>
    <a:srgbClr val="006600"/>
    <a:srgbClr val="CCFF99"/>
    <a:srgbClr val="FF3300"/>
    <a:srgbClr val="33CC33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 autoAdjust="0"/>
    <p:restoredTop sz="93913" autoAdjust="0"/>
  </p:normalViewPr>
  <p:slideViewPr>
    <p:cSldViewPr>
      <p:cViewPr varScale="1">
        <p:scale>
          <a:sx n="109" d="100"/>
          <a:sy n="109" d="100"/>
        </p:scale>
        <p:origin x="-18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8582138044462823E-2"/>
          <c:y val="5.0473457250976496E-2"/>
          <c:w val="0.69371708116617492"/>
          <c:h val="0.843173265004599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w="101600" prst="riblet"/>
              <a:bevelB w="152400" h="50800" prst="softRound"/>
            </a:sp3d>
          </c:spPr>
          <c:dLbls>
            <c:dLbl>
              <c:idx val="1"/>
              <c:layout>
                <c:manualLayout>
                  <c:x val="0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345.2</c:v>
                </c:pt>
                <c:pt idx="1">
                  <c:v>318.3</c:v>
                </c:pt>
                <c:pt idx="2">
                  <c:v>325.39999999999986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1.0449863693341523E-2"/>
                  <c:y val="-1.683619596536701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914052045728442E-2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570260228642364E-3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98.9</c:v>
                </c:pt>
                <c:pt idx="1">
                  <c:v>102.5</c:v>
                </c:pt>
                <c:pt idx="2">
                  <c:v>104.8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FF0066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2.2392565057160401E-2"/>
                  <c:y val="-2.244826128715608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4355390342963E-2"/>
                  <c:y val="-2.244826128715608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392565057160401E-2"/>
                  <c:y val="-1.12241306435781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246.3</c:v>
                </c:pt>
                <c:pt idx="1">
                  <c:v>215.8</c:v>
                </c:pt>
                <c:pt idx="2">
                  <c:v>220.6</c:v>
                </c:pt>
              </c:numCache>
            </c:numRef>
          </c:val>
        </c:ser>
        <c:shape val="cylinder"/>
        <c:axId val="91295744"/>
        <c:axId val="91297280"/>
        <c:axId val="0"/>
      </c:bar3DChart>
      <c:catAx>
        <c:axId val="91295744"/>
        <c:scaling>
          <c:orientation val="minMax"/>
        </c:scaling>
        <c:delete val="1"/>
        <c:axPos val="b"/>
        <c:numFmt formatCode="General" sourceLinked="0"/>
        <c:tickLblPos val="none"/>
        <c:crossAx val="91297280"/>
        <c:crosses val="autoZero"/>
        <c:auto val="1"/>
        <c:lblAlgn val="ctr"/>
        <c:lblOffset val="100"/>
      </c:catAx>
      <c:valAx>
        <c:axId val="912972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1295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68254889219696"/>
          <c:y val="0.29160821685904315"/>
          <c:w val="0.21930166715271704"/>
          <c:h val="0.62162372957976064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036838499426173E-2"/>
          <c:y val="0.10465248363795952"/>
          <c:w val="0.64712574122679434"/>
          <c:h val="0.858293679568539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95250"/>
              <a:bevelB w="95250"/>
            </a:sp3d>
          </c:spPr>
          <c:explosion val="25"/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2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3"/>
            <c:spPr>
              <a:solidFill>
                <a:srgbClr val="CC00CC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7"/>
            <c:spPr>
              <a:solidFill>
                <a:srgbClr val="33CC33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Lbls>
            <c:dLbl>
              <c:idx val="0"/>
              <c:layout>
                <c:manualLayout>
                  <c:x val="-6.3658956875162015E-2"/>
                  <c:y val="0.1119887543064144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2.99770402367710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288375365700105E-4"/>
                  <c:y val="-5.01358835190758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905061474650966E-2"/>
                  <c:y val="-0.111707106245118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875368014665122E-2"/>
                  <c:y val="-5.744920220463522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2485094248787175E-3"/>
                  <c:y val="-3.8743141636297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4860756212272814E-3"/>
                  <c:y val="-3.201198638130497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1956819612635632E-2"/>
                  <c:y val="-1.4658147720517984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Единый налог на вмененный доход</c:v>
                </c:pt>
                <c:pt idx="2">
                  <c:v>налог упрощ.системы налогообл.</c:v>
                </c:pt>
                <c:pt idx="3">
                  <c:v>Налог на имущество физ.лиц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Акцизы</c:v>
                </c:pt>
                <c:pt idx="7">
                  <c:v>Доходы полученные в виде арендной платы</c:v>
                </c:pt>
                <c:pt idx="8">
                  <c:v>Штрафы, штрафные санкции</c:v>
                </c:pt>
                <c:pt idx="9">
                  <c:v>Другие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62.9</c:v>
                </c:pt>
                <c:pt idx="1">
                  <c:v>3</c:v>
                </c:pt>
                <c:pt idx="2">
                  <c:v>0.8</c:v>
                </c:pt>
                <c:pt idx="3">
                  <c:v>2.6</c:v>
                </c:pt>
                <c:pt idx="4">
                  <c:v>13.1</c:v>
                </c:pt>
                <c:pt idx="5">
                  <c:v>0.2</c:v>
                </c:pt>
                <c:pt idx="6">
                  <c:v>4.5</c:v>
                </c:pt>
                <c:pt idx="7">
                  <c:v>2.6</c:v>
                </c:pt>
                <c:pt idx="8">
                  <c:v>0.2</c:v>
                </c:pt>
                <c:pt idx="9">
                  <c:v>10.1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107635851074166"/>
          <c:y val="4.7594243175869784E-3"/>
          <c:w val="0.31892359182313207"/>
          <c:h val="0.99524057568241298"/>
        </c:manualLayout>
      </c:layout>
      <c:txPr>
        <a:bodyPr/>
        <a:lstStyle/>
        <a:p>
          <a:pPr>
            <a:defRPr sz="1550" b="1" i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</c:spPr>
    </c:floor>
    <c:sideWall>
      <c:spPr>
        <a:ln>
          <a:solidFill>
            <a:schemeClr val="accent1"/>
          </a:solidFill>
        </a:ln>
      </c:spPr>
    </c:sideWall>
    <c:backWall>
      <c:spPr>
        <a:ln>
          <a:solidFill>
            <a:schemeClr val="accent1"/>
          </a:solidFill>
        </a:ln>
      </c:spPr>
    </c:backWall>
    <c:plotArea>
      <c:layout>
        <c:manualLayout>
          <c:layoutTarget val="inner"/>
          <c:xMode val="edge"/>
          <c:yMode val="edge"/>
          <c:x val="2.4098301463771812E-2"/>
          <c:y val="3.8249800948042811E-2"/>
          <c:w val="0.96538174502349983"/>
          <c:h val="0.5008955409275512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6600FF"/>
            </a:solidFill>
          </c:spPr>
          <c:dLbls>
            <c:dLbl>
              <c:idx val="0"/>
              <c:layout>
                <c:manualLayout>
                  <c:x val="-1.301084943203034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6738996213535507E-3"/>
                  <c:y val="-2.694530854596430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010849432030343E-2"/>
                  <c:y val="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29.7</c:v>
                </c:pt>
                <c:pt idx="1">
                  <c:v>231.2</c:v>
                </c:pt>
                <c:pt idx="2">
                  <c:v>32.4</c:v>
                </c:pt>
                <c:pt idx="3">
                  <c:v>2.1</c:v>
                </c:pt>
                <c:pt idx="4">
                  <c:v>0.9</c:v>
                </c:pt>
                <c:pt idx="5">
                  <c:v>4.5999999999999996</c:v>
                </c:pt>
                <c:pt idx="6">
                  <c:v>45.9</c:v>
                </c:pt>
                <c:pt idx="7">
                  <c:v>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F3300"/>
            </a:solidFill>
          </c:spPr>
          <c:dLbls>
            <c:dLbl>
              <c:idx val="0"/>
              <c:layout>
                <c:manualLayout>
                  <c:x val="5.7825997475690434E-3"/>
                  <c:y val="-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119549558245806E-2"/>
                  <c:y val="-2.204635441741058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7347799242707101E-2"/>
                  <c:y val="-8.1401211831164041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24.7</c:v>
                </c:pt>
                <c:pt idx="1">
                  <c:v>217.6</c:v>
                </c:pt>
                <c:pt idx="2">
                  <c:v>31.1</c:v>
                </c:pt>
                <c:pt idx="3">
                  <c:v>1.8</c:v>
                </c:pt>
                <c:pt idx="4">
                  <c:v>0</c:v>
                </c:pt>
                <c:pt idx="5">
                  <c:v>5.2</c:v>
                </c:pt>
                <c:pt idx="6">
                  <c:v>39.200000000000003</c:v>
                </c:pt>
                <c:pt idx="7">
                  <c:v>7.7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879344917959935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358648674737421E-2"/>
                  <c:y val="-2.44957350417854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119549558245806E-2"/>
                  <c:y val="-2.4495735041785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8912998737845263E-2"/>
                  <c:y val="2.7133737277054201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23.6</c:v>
                </c:pt>
                <c:pt idx="1">
                  <c:v>221.1</c:v>
                </c:pt>
                <c:pt idx="2">
                  <c:v>31.7</c:v>
                </c:pt>
                <c:pt idx="3">
                  <c:v>1.8</c:v>
                </c:pt>
                <c:pt idx="4">
                  <c:v>0</c:v>
                </c:pt>
                <c:pt idx="5">
                  <c:v>5.2</c:v>
                </c:pt>
                <c:pt idx="6">
                  <c:v>38.6</c:v>
                </c:pt>
                <c:pt idx="7">
                  <c:v>7.6</c:v>
                </c:pt>
              </c:numCache>
            </c:numRef>
          </c:val>
        </c:ser>
        <c:gapWidth val="66"/>
        <c:gapDepth val="261"/>
        <c:shape val="cylinder"/>
        <c:axId val="134371200"/>
        <c:axId val="134372736"/>
        <c:axId val="0"/>
      </c:bar3DChart>
      <c:catAx>
        <c:axId val="134371200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 rot="-5400000" vert="horz"/>
          <a:lstStyle/>
          <a:p>
            <a:pPr>
              <a:defRPr b="1">
                <a:latin typeface="Algerian" pitchFamily="82" charset="0"/>
              </a:defRPr>
            </a:pPr>
            <a:endParaRPr lang="ru-RU"/>
          </a:p>
        </c:txPr>
        <c:crossAx val="134372736"/>
        <c:crosses val="autoZero"/>
        <c:auto val="1"/>
        <c:lblAlgn val="ctr"/>
        <c:lblOffset val="100"/>
      </c:catAx>
      <c:valAx>
        <c:axId val="134372736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tickLblPos val="none"/>
        <c:crossAx val="134371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49756790308364"/>
          <c:y val="0.60133191219494164"/>
          <c:w val="0.11130055597687219"/>
          <c:h val="0.2872506835660235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50"/>
      <c:rotY val="90"/>
      <c:perspective val="50"/>
    </c:view3D>
    <c:plotArea>
      <c:layout>
        <c:manualLayout>
          <c:layoutTarget val="inner"/>
          <c:xMode val="edge"/>
          <c:yMode val="edge"/>
          <c:x val="0"/>
          <c:y val="1.6099431712974652E-2"/>
          <c:w val="1"/>
          <c:h val="0.973211446934055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FF6600"/>
              </a:solidFill>
            </c:spPr>
          </c:dPt>
          <c:dPt>
            <c:idx val="6"/>
            <c:spPr>
              <a:solidFill>
                <a:srgbClr val="FF33CC"/>
              </a:solidFill>
            </c:spPr>
          </c:dPt>
          <c:dPt>
            <c:idx val="7"/>
            <c:spPr>
              <a:solidFill>
                <a:srgbClr val="99FF33"/>
              </a:solidFill>
            </c:spPr>
          </c:dPt>
          <c:dLbls>
            <c:dLbl>
              <c:idx val="0"/>
              <c:layout>
                <c:manualLayout>
                  <c:x val="0"/>
                  <c:y val="0.18706360067736708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307104536594189E-2"/>
                  <c:y val="0.1082379735584937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085344970852642E-2"/>
                  <c:y val="-2.0316134907569193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848600844167E-2"/>
                  <c:y val="-0.1206341130446786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0088479608785432E-2"/>
                  <c:y val="-9.0427873333939951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5627923802773172E-2"/>
                  <c:y val="0.1008372435742434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5.4052935807867096E-2"/>
                  <c:y val="5.9876516988308502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С</a:t>
                    </a:r>
                    <a:r>
                      <a:rPr lang="ru-RU" dirty="0" smtClean="0"/>
                      <a:t>оциальная </a:t>
                    </a:r>
                    <a:r>
                      <a:rPr lang="ru-RU" dirty="0"/>
                      <a:t>политика; 5,3</a:t>
                    </a:r>
                  </a:p>
                </c:rich>
              </c:tx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7121325362380231E-2"/>
                  <c:y val="6.507989011321974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t" anchorCtr="1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Val val="1"/>
            <c:showCatName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Культура</c:v>
                </c:pt>
                <c:pt idx="3">
                  <c:v>ЖКХ</c:v>
                </c:pt>
                <c:pt idx="4">
                  <c:v>Национальная безопасность</c:v>
                </c:pt>
                <c:pt idx="5">
                  <c:v>Национальная экономика</c:v>
                </c:pt>
                <c:pt idx="6">
                  <c:v>Социальная политика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8.4</c:v>
                </c:pt>
                <c:pt idx="1">
                  <c:v>65.3</c:v>
                </c:pt>
                <c:pt idx="2">
                  <c:v>13</c:v>
                </c:pt>
                <c:pt idx="3">
                  <c:v>0.30000000000000004</c:v>
                </c:pt>
                <c:pt idx="4">
                  <c:v>0.60000000000000009</c:v>
                </c:pt>
                <c:pt idx="5">
                  <c:v>1.3</c:v>
                </c:pt>
                <c:pt idx="6">
                  <c:v>9.2000000000000011</c:v>
                </c:pt>
                <c:pt idx="7">
                  <c:v>1.9000000000000001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6896748062475817E-2"/>
          <c:y val="4.015575705411982E-2"/>
          <c:w val="0.71673980668815307"/>
          <c:h val="0.919688485891759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 prst="relaxedInset"/>
              <a:bevelB w="101600" prst="riblet"/>
            </a:sp3d>
          </c:spPr>
          <c:dLbls>
            <c:dLbl>
              <c:idx val="1"/>
              <c:layout>
                <c:manualLayout>
                  <c:x val="-2.1285949070792998E-2"/>
                  <c:y val="-1.758190120276824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204249336280675E-3"/>
                  <c:y val="-1.0046800687296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345.2</c:v>
                </c:pt>
                <c:pt idx="1">
                  <c:v>318.3</c:v>
                </c:pt>
                <c:pt idx="2">
                  <c:v>325.39999999999992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metal">
              <a:bevelT prst="relaxedInset"/>
              <a:bevelB w="152400" h="50800" prst="softRound"/>
            </a:sp3d>
          </c:spPr>
          <c:dLbls>
            <c:dLbl>
              <c:idx val="0"/>
              <c:layout>
                <c:manualLayout>
                  <c:x val="2.736764880530520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806374004421072E-2"/>
                  <c:y val="-1.114047800620851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449348539817528E-2"/>
                  <c:y val="-1.50702010309441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354</c:v>
                </c:pt>
                <c:pt idx="1">
                  <c:v>327.3</c:v>
                </c:pt>
                <c:pt idx="2">
                  <c:v>329.6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rgbClr val="33CC33"/>
            </a:solidFill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dLbls>
            <c:dLbl>
              <c:idx val="0"/>
              <c:layout>
                <c:manualLayout>
                  <c:x val="1.3683824402652622E-2"/>
                  <c:y val="1.0046998458963171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85949070793082E-2"/>
                  <c:y val="1.2559291945788319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051473207957725E-2"/>
                  <c:y val="1.507039880261112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-8.8000000000000007</c:v>
                </c:pt>
                <c:pt idx="1">
                  <c:v>-9</c:v>
                </c:pt>
                <c:pt idx="2">
                  <c:v>-4.2</c:v>
                </c:pt>
              </c:numCache>
            </c:numRef>
          </c:val>
        </c:ser>
        <c:shape val="cylinder"/>
        <c:axId val="140715520"/>
        <c:axId val="140717056"/>
        <c:axId val="0"/>
      </c:bar3DChart>
      <c:catAx>
        <c:axId val="14071552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0717056"/>
        <c:crosses val="autoZero"/>
        <c:auto val="1"/>
        <c:lblAlgn val="ctr"/>
        <c:lblOffset val="100"/>
      </c:catAx>
      <c:valAx>
        <c:axId val="140717056"/>
        <c:scaling>
          <c:orientation val="minMax"/>
        </c:scaling>
        <c:axPos val="l"/>
        <c:majorGridlines/>
        <c:numFmt formatCode="General" sourceLinked="1"/>
        <c:tickLblPos val="nextTo"/>
        <c:crossAx val="140715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39145554709044"/>
          <c:y val="0.38789570155148084"/>
          <c:w val="0.21548599485114825"/>
          <c:h val="0.41258591201217648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0FBF0670-E79F-44C0-8B5F-4A80809ECF31}" type="presOf" srcId="{7179A372-81CE-4665-915B-75553954DC79}" destId="{EF574405-5E32-4FC2-A380-2BEE8FD24D74}" srcOrd="0" destOrd="0" presId="urn:microsoft.com/office/officeart/2005/8/layout/hierarchy1"/>
    <dgm:cxn modelId="{F9CF2880-D6AA-4633-A8B4-CBB55EA851BA}" type="presOf" srcId="{09CEA686-1759-4FFA-99B9-F57E21811A90}" destId="{E206FD48-1420-4B28-9A85-479D57A878C9}" srcOrd="0" destOrd="0" presId="urn:microsoft.com/office/officeart/2005/8/layout/hierarchy1"/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EAA12B44-68E1-46B8-9028-717231D6367C}" type="presOf" srcId="{F668A792-2DFA-43DC-9734-684C1BBE4259}" destId="{8102E4BB-1932-4E65-A5C2-E4A7C882675E}" srcOrd="0" destOrd="0" presId="urn:microsoft.com/office/officeart/2005/8/layout/hierarchy1"/>
    <dgm:cxn modelId="{13F2011B-646A-48F7-8E3E-786AD41E4478}" type="presOf" srcId="{EFDB7B73-6357-4AA6-8847-032649B18500}" destId="{278D19AC-3CBC-4B99-BFDC-CA0C1E79B796}" srcOrd="0" destOrd="0" presId="urn:microsoft.com/office/officeart/2005/8/layout/hierarchy1"/>
    <dgm:cxn modelId="{1B7F91C1-8725-474D-B0A5-150CBBDA63BD}" type="presOf" srcId="{E6B1EBD2-B1F5-422D-AAFA-0C6B63F2FC32}" destId="{8A3E2699-130F-4CAD-856C-9A6E4676DD7D}" srcOrd="0" destOrd="0" presId="urn:microsoft.com/office/officeart/2005/8/layout/hierarchy1"/>
    <dgm:cxn modelId="{D7B89306-A9F9-40BE-8C91-FA5C5C2DCED9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CA3DC064-194F-455F-AD2B-079820EE9B11}" type="presParOf" srcId="{278D19AC-3CBC-4B99-BFDC-CA0C1E79B796}" destId="{5BBAA0D3-296A-418E-95E8-3A41397A5208}" srcOrd="0" destOrd="0" presId="urn:microsoft.com/office/officeart/2005/8/layout/hierarchy1"/>
    <dgm:cxn modelId="{4BE832F6-C29A-4DD7-BA49-816BC5D99ECF}" type="presParOf" srcId="{5BBAA0D3-296A-418E-95E8-3A41397A5208}" destId="{4BF75FC3-3502-450D-A35D-E9032D202948}" srcOrd="0" destOrd="0" presId="urn:microsoft.com/office/officeart/2005/8/layout/hierarchy1"/>
    <dgm:cxn modelId="{54675053-B5AA-465D-B122-9EE7A941DFBD}" type="presParOf" srcId="{4BF75FC3-3502-450D-A35D-E9032D202948}" destId="{C916B893-C9A6-4154-ADF8-D71DE5EAE74C}" srcOrd="0" destOrd="0" presId="urn:microsoft.com/office/officeart/2005/8/layout/hierarchy1"/>
    <dgm:cxn modelId="{DD59570C-8C14-46E8-A704-FA7E7277832B}" type="presParOf" srcId="{4BF75FC3-3502-450D-A35D-E9032D202948}" destId="{EF574405-5E32-4FC2-A380-2BEE8FD24D74}" srcOrd="1" destOrd="0" presId="urn:microsoft.com/office/officeart/2005/8/layout/hierarchy1"/>
    <dgm:cxn modelId="{46AF2381-E125-401B-86E4-4D878CDFAB8E}" type="presParOf" srcId="{5BBAA0D3-296A-418E-95E8-3A41397A5208}" destId="{0FD82C7B-52B0-467D-B797-EB74F80B581C}" srcOrd="1" destOrd="0" presId="urn:microsoft.com/office/officeart/2005/8/layout/hierarchy1"/>
    <dgm:cxn modelId="{C12305A1-F593-4C80-9522-FAE3C3359473}" type="presParOf" srcId="{0FD82C7B-52B0-467D-B797-EB74F80B581C}" destId="{E206FD48-1420-4B28-9A85-479D57A878C9}" srcOrd="0" destOrd="0" presId="urn:microsoft.com/office/officeart/2005/8/layout/hierarchy1"/>
    <dgm:cxn modelId="{10EE760A-4B47-4B94-B97F-C454AF5FC017}" type="presParOf" srcId="{0FD82C7B-52B0-467D-B797-EB74F80B581C}" destId="{50BFEF51-9BFD-4665-A38E-AA8C971E2A72}" srcOrd="1" destOrd="0" presId="urn:microsoft.com/office/officeart/2005/8/layout/hierarchy1"/>
    <dgm:cxn modelId="{DB96268C-7413-4D75-9265-701BB3095846}" type="presParOf" srcId="{50BFEF51-9BFD-4665-A38E-AA8C971E2A72}" destId="{019093B2-C102-42B4-B3C8-7F28052DF3A5}" srcOrd="0" destOrd="0" presId="urn:microsoft.com/office/officeart/2005/8/layout/hierarchy1"/>
    <dgm:cxn modelId="{28E7C4D7-8D94-41D4-933E-A0E586BC13D2}" type="presParOf" srcId="{019093B2-C102-42B4-B3C8-7F28052DF3A5}" destId="{9F2BD460-9807-4766-9F19-B906E96D1494}" srcOrd="0" destOrd="0" presId="urn:microsoft.com/office/officeart/2005/8/layout/hierarchy1"/>
    <dgm:cxn modelId="{C15F5493-1D23-4385-B3A7-11A47289CE10}" type="presParOf" srcId="{019093B2-C102-42B4-B3C8-7F28052DF3A5}" destId="{E8BE9AD5-3FAB-4B2D-AFCF-1DDD2B64CBA6}" srcOrd="1" destOrd="0" presId="urn:microsoft.com/office/officeart/2005/8/layout/hierarchy1"/>
    <dgm:cxn modelId="{ECDB1F8C-1456-4C6C-AEB2-41B9BFBAD824}" type="presParOf" srcId="{50BFEF51-9BFD-4665-A38E-AA8C971E2A72}" destId="{99CA94F6-84A0-430A-9FCE-F5CA94C8B6E4}" srcOrd="1" destOrd="0" presId="urn:microsoft.com/office/officeart/2005/8/layout/hierarchy1"/>
    <dgm:cxn modelId="{9F7A6218-C88E-4A7B-8FCD-5576F86819CE}" type="presParOf" srcId="{0FD82C7B-52B0-467D-B797-EB74F80B581C}" destId="{8102E4BB-1932-4E65-A5C2-E4A7C882675E}" srcOrd="2" destOrd="0" presId="urn:microsoft.com/office/officeart/2005/8/layout/hierarchy1"/>
    <dgm:cxn modelId="{D9FF227E-8644-4F33-AF80-569B49B7CD42}" type="presParOf" srcId="{0FD82C7B-52B0-467D-B797-EB74F80B581C}" destId="{B6C8F942-AB29-4CF0-A395-3ED297B6D722}" srcOrd="3" destOrd="0" presId="urn:microsoft.com/office/officeart/2005/8/layout/hierarchy1"/>
    <dgm:cxn modelId="{14E9447F-9FED-4B5E-8946-9A81F8444A44}" type="presParOf" srcId="{B6C8F942-AB29-4CF0-A395-3ED297B6D722}" destId="{5D4D3E1A-01DA-4E68-B0AE-23E72041A796}" srcOrd="0" destOrd="0" presId="urn:microsoft.com/office/officeart/2005/8/layout/hierarchy1"/>
    <dgm:cxn modelId="{1642C77F-F529-4F16-8DF6-7CB7E7C4BC5E}" type="presParOf" srcId="{5D4D3E1A-01DA-4E68-B0AE-23E72041A796}" destId="{F65948E7-BE66-499C-86C7-D2597F5D8D38}" srcOrd="0" destOrd="0" presId="urn:microsoft.com/office/officeart/2005/8/layout/hierarchy1"/>
    <dgm:cxn modelId="{28462DBE-1ADB-4ACA-9FB9-B09FB9EA2A78}" type="presParOf" srcId="{5D4D3E1A-01DA-4E68-B0AE-23E72041A796}" destId="{8A3E2699-130F-4CAD-856C-9A6E4676DD7D}" srcOrd="1" destOrd="0" presId="urn:microsoft.com/office/officeart/2005/8/layout/hierarchy1"/>
    <dgm:cxn modelId="{BB865A8E-AE30-45D3-A63C-40B84EE96DD9}" type="presParOf" srcId="{B6C8F942-AB29-4CF0-A395-3ED297B6D722}" destId="{13970720-D4C9-4049-943E-76BAD684DD49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b="1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b="1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EA30EF3F-035C-49AE-9C5E-6C76818F9A3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b="1" dirty="0">
            <a:solidFill>
              <a:schemeClr val="tx1"/>
            </a:solidFill>
          </a:endParaRPr>
        </a:p>
      </dgm:t>
    </dgm:pt>
    <dgm:pt modelId="{732721EC-5174-4116-9DBB-DB4FFC72894F}" type="parTrans" cxnId="{976B5327-08D8-492C-A2C2-8957648E1D95}">
      <dgm:prSet/>
      <dgm:spPr/>
      <dgm:t>
        <a:bodyPr/>
        <a:lstStyle/>
        <a:p>
          <a:endParaRPr lang="ru-RU"/>
        </a:p>
      </dgm:t>
    </dgm:pt>
    <dgm:pt modelId="{BB05A8BC-67BA-481A-873F-80D94A16B646}" type="sibTrans" cxnId="{976B5327-08D8-492C-A2C2-8957648E1D95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4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4" custLinFactNeighborY="47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4" custScaleY="110883" custLinFactY="2124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8E286-58E0-475B-9411-FA879642F77C}" type="pres">
      <dgm:prSet presAssocID="{F617FA9E-0761-4419-8DCC-52BAD908D1B8}" presName="spacer" presStyleCnt="0"/>
      <dgm:spPr/>
    </dgm:pt>
    <dgm:pt modelId="{94BB8861-0CDA-42D4-AE0C-4F49B6748575}" type="pres">
      <dgm:prSet presAssocID="{EA30EF3F-035C-49AE-9C5E-6C76818F9A37}" presName="parentText" presStyleLbl="node1" presStyleIdx="3" presStyleCnt="4" custLinFactY="12221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25F3E7-EFE7-4767-99F3-B4B33C7F7934}" type="presOf" srcId="{2D750E94-798F-462E-8FD3-59EE117AF20A}" destId="{61FCEBA9-04A7-477E-88B9-D3CBE9C944E9}" srcOrd="0" destOrd="0" presId="urn:microsoft.com/office/officeart/2005/8/layout/vList2"/>
    <dgm:cxn modelId="{5872139D-A6ED-4036-9D3E-A21B85781C4A}" type="presOf" srcId="{1C52D078-FE41-4438-A5C5-38CAD191906E}" destId="{E6970217-4CF4-4011-94D5-10E5FD3CC8A2}" srcOrd="0" destOrd="0" presId="urn:microsoft.com/office/officeart/2005/8/layout/vList2"/>
    <dgm:cxn modelId="{A3A6AE7B-32C6-4B72-BAC5-3F3FE7567BC9}" type="presOf" srcId="{1BDE3377-7C33-4F04-9B83-046ADD70DAC4}" destId="{3CFF7159-7FAF-4DDD-B1D5-8338FA14B30A}" srcOrd="0" destOrd="0" presId="urn:microsoft.com/office/officeart/2005/8/layout/vList2"/>
    <dgm:cxn modelId="{858D4E70-445C-4E9F-870D-801BBD37BF5C}" type="presOf" srcId="{EA30EF3F-035C-49AE-9C5E-6C76818F9A37}" destId="{94BB8861-0CDA-42D4-AE0C-4F49B6748575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976B5327-08D8-492C-A2C2-8957648E1D95}" srcId="{ED59D6C1-B000-4912-ABBD-4ED3462477A1}" destId="{EA30EF3F-035C-49AE-9C5E-6C76818F9A37}" srcOrd="3" destOrd="0" parTransId="{732721EC-5174-4116-9DBB-DB4FFC72894F}" sibTransId="{BB05A8BC-67BA-481A-873F-80D94A16B646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DAC31CCE-B20F-4718-9398-5108A303665B}" type="presOf" srcId="{ED59D6C1-B000-4912-ABBD-4ED3462477A1}" destId="{3A227AB9-3A95-40C6-BCB1-BAD1BDE20A66}" srcOrd="0" destOrd="0" presId="urn:microsoft.com/office/officeart/2005/8/layout/vList2"/>
    <dgm:cxn modelId="{9F26110A-813A-409E-849B-5F6DF65240D7}" type="presParOf" srcId="{3A227AB9-3A95-40C6-BCB1-BAD1BDE20A66}" destId="{E6970217-4CF4-4011-94D5-10E5FD3CC8A2}" srcOrd="0" destOrd="0" presId="urn:microsoft.com/office/officeart/2005/8/layout/vList2"/>
    <dgm:cxn modelId="{209858CE-E54F-454E-8FC2-FCE10F8414A6}" type="presParOf" srcId="{3A227AB9-3A95-40C6-BCB1-BAD1BDE20A66}" destId="{7315C2A7-D65B-480B-B052-E09DFBC207F5}" srcOrd="1" destOrd="0" presId="urn:microsoft.com/office/officeart/2005/8/layout/vList2"/>
    <dgm:cxn modelId="{C89209FA-32D4-4C86-ABA0-A1D0AB298266}" type="presParOf" srcId="{3A227AB9-3A95-40C6-BCB1-BAD1BDE20A66}" destId="{61FCEBA9-04A7-477E-88B9-D3CBE9C944E9}" srcOrd="2" destOrd="0" presId="urn:microsoft.com/office/officeart/2005/8/layout/vList2"/>
    <dgm:cxn modelId="{F1ECAD6B-638F-405F-A2E9-72CBCED2CB91}" type="presParOf" srcId="{3A227AB9-3A95-40C6-BCB1-BAD1BDE20A66}" destId="{CC987528-370D-44A1-93F4-FCAB994F8380}" srcOrd="3" destOrd="0" presId="urn:microsoft.com/office/officeart/2005/8/layout/vList2"/>
    <dgm:cxn modelId="{C297C0BF-45FC-46B1-A228-217E89B62B78}" type="presParOf" srcId="{3A227AB9-3A95-40C6-BCB1-BAD1BDE20A66}" destId="{3CFF7159-7FAF-4DDD-B1D5-8338FA14B30A}" srcOrd="4" destOrd="0" presId="urn:microsoft.com/office/officeart/2005/8/layout/vList2"/>
    <dgm:cxn modelId="{973228BB-B41A-43A3-A8F9-44F5721D3318}" type="presParOf" srcId="{3A227AB9-3A95-40C6-BCB1-BAD1BDE20A66}" destId="{7BE8E286-58E0-475B-9411-FA879642F77C}" srcOrd="5" destOrd="0" presId="urn:microsoft.com/office/officeart/2005/8/layout/vList2"/>
    <dgm:cxn modelId="{570F7B65-3F7E-4FB8-A99A-2B14E07E9161}" type="presParOf" srcId="{3A227AB9-3A95-40C6-BCB1-BAD1BDE20A66}" destId="{94BB8861-0CDA-42D4-AE0C-4F49B67485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NeighborY="54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4AD20-ABDF-435F-A8C4-C38BA4E354C4}" type="presOf" srcId="{1BDE3377-7C33-4F04-9B83-046ADD70DAC4}" destId="{3CFF7159-7FAF-4DDD-B1D5-8338FA14B30A}" srcOrd="0" destOrd="0" presId="urn:microsoft.com/office/officeart/2005/8/layout/vList2"/>
    <dgm:cxn modelId="{2DE68B1C-89FF-4016-B63E-C48BB462211A}" type="presOf" srcId="{ED59D6C1-B000-4912-ABBD-4ED3462477A1}" destId="{3A227AB9-3A95-40C6-BCB1-BAD1BDE20A66}" srcOrd="0" destOrd="0" presId="urn:microsoft.com/office/officeart/2005/8/layout/vList2"/>
    <dgm:cxn modelId="{42887CF0-8AEF-468D-A50F-9C572800B644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4BA5EC3B-1F22-4119-981F-48904793FF01}" type="presOf" srcId="{2D750E94-798F-462E-8FD3-59EE117AF20A}" destId="{61FCEBA9-04A7-477E-88B9-D3CBE9C944E9}" srcOrd="0" destOrd="0" presId="urn:microsoft.com/office/officeart/2005/8/layout/vList2"/>
    <dgm:cxn modelId="{81ADCCF3-6BD0-4279-95F5-3FD7EF006628}" type="presParOf" srcId="{3A227AB9-3A95-40C6-BCB1-BAD1BDE20A66}" destId="{E6970217-4CF4-4011-94D5-10E5FD3CC8A2}" srcOrd="0" destOrd="0" presId="urn:microsoft.com/office/officeart/2005/8/layout/vList2"/>
    <dgm:cxn modelId="{597545F0-1F52-40E6-84A0-C89B852EA72E}" type="presParOf" srcId="{3A227AB9-3A95-40C6-BCB1-BAD1BDE20A66}" destId="{7315C2A7-D65B-480B-B052-E09DFBC207F5}" srcOrd="1" destOrd="0" presId="urn:microsoft.com/office/officeart/2005/8/layout/vList2"/>
    <dgm:cxn modelId="{2459F584-E55C-4D90-BE0D-938F1A6146C7}" type="presParOf" srcId="{3A227AB9-3A95-40C6-BCB1-BAD1BDE20A66}" destId="{61FCEBA9-04A7-477E-88B9-D3CBE9C944E9}" srcOrd="2" destOrd="0" presId="urn:microsoft.com/office/officeart/2005/8/layout/vList2"/>
    <dgm:cxn modelId="{B4484CF4-68B5-45EA-BFF5-65CA264309AE}" type="presParOf" srcId="{3A227AB9-3A95-40C6-BCB1-BAD1BDE20A66}" destId="{CC987528-370D-44A1-93F4-FCAB994F8380}" srcOrd="3" destOrd="0" presId="urn:microsoft.com/office/officeart/2005/8/layout/vList2"/>
    <dgm:cxn modelId="{E3CE2294-3D5E-4500-B1CB-CE8C2EDF26D7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«Охрана семьи и детства»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«Демографическое развитие»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Y="37798" custLinFactNeighborX="-34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3D420-2DD5-4205-8449-9EC11D679F37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1F649D23-4C9D-4FE3-BA49-307279317010}" type="presOf" srcId="{ED59D6C1-B000-4912-ABBD-4ED3462477A1}" destId="{3A227AB9-3A95-40C6-BCB1-BAD1BDE20A66}" srcOrd="0" destOrd="0" presId="urn:microsoft.com/office/officeart/2005/8/layout/vList2"/>
    <dgm:cxn modelId="{07AABF2D-EB34-44E8-9478-ACD893AC85F3}" type="presOf" srcId="{2D750E94-798F-462E-8FD3-59EE117AF20A}" destId="{61FCEBA9-04A7-477E-88B9-D3CBE9C944E9}" srcOrd="0" destOrd="0" presId="urn:microsoft.com/office/officeart/2005/8/layout/vList2"/>
    <dgm:cxn modelId="{6FDA3A39-6516-406B-9AFB-C64AC7F89A4C}" type="presOf" srcId="{1BDE3377-7C33-4F04-9B83-046ADD70DAC4}" destId="{3CFF7159-7FAF-4DDD-B1D5-8338FA14B30A}" srcOrd="0" destOrd="0" presId="urn:microsoft.com/office/officeart/2005/8/layout/vList2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9FA0499E-AEAB-4296-A397-0AD0A1846489}" type="presParOf" srcId="{3A227AB9-3A95-40C6-BCB1-BAD1BDE20A66}" destId="{E6970217-4CF4-4011-94D5-10E5FD3CC8A2}" srcOrd="0" destOrd="0" presId="urn:microsoft.com/office/officeart/2005/8/layout/vList2"/>
    <dgm:cxn modelId="{B33B582F-BB7E-457D-8918-95504FB81276}" type="presParOf" srcId="{3A227AB9-3A95-40C6-BCB1-BAD1BDE20A66}" destId="{7315C2A7-D65B-480B-B052-E09DFBC207F5}" srcOrd="1" destOrd="0" presId="urn:microsoft.com/office/officeart/2005/8/layout/vList2"/>
    <dgm:cxn modelId="{3387D10E-8F4F-4B83-ADC7-69037311F681}" type="presParOf" srcId="{3A227AB9-3A95-40C6-BCB1-BAD1BDE20A66}" destId="{61FCEBA9-04A7-477E-88B9-D3CBE9C944E9}" srcOrd="2" destOrd="0" presId="urn:microsoft.com/office/officeart/2005/8/layout/vList2"/>
    <dgm:cxn modelId="{9C32FEBD-1967-4313-9DEA-BE702C9EBA66}" type="presParOf" srcId="{3A227AB9-3A95-40C6-BCB1-BAD1BDE20A66}" destId="{CC987528-370D-44A1-93F4-FCAB994F8380}" srcOrd="3" destOrd="0" presId="urn:microsoft.com/office/officeart/2005/8/layout/vList2"/>
    <dgm:cxn modelId="{4CB9B09A-3D9E-4FF3-89B4-6C865CFCDF19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547124-1155-40C3-9F86-A0B68465F66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085C2B9-AA42-4A07-BD35-794D7433022D}">
      <dgm:prSet phldrT="[Текст]" custT="1"/>
      <dgm:spPr/>
      <dgm:t>
        <a:bodyPr/>
        <a:lstStyle/>
        <a:p>
          <a:r>
            <a:rPr lang="ru-RU" sz="2400" b="1" dirty="0" smtClean="0"/>
            <a:t>Доходы</a:t>
          </a:r>
          <a:endParaRPr lang="ru-RU" sz="2400" b="1" dirty="0"/>
        </a:p>
      </dgm:t>
    </dgm:pt>
    <dgm:pt modelId="{9F7871C3-1160-4A3A-BEA1-E44E9C59EB3B}" type="parTrans" cxnId="{EC185076-B5E3-492C-8AFE-3DEC1711F00B}">
      <dgm:prSet/>
      <dgm:spPr/>
      <dgm:t>
        <a:bodyPr/>
        <a:lstStyle/>
        <a:p>
          <a:endParaRPr lang="ru-RU"/>
        </a:p>
      </dgm:t>
    </dgm:pt>
    <dgm:pt modelId="{CDFE411A-6F1C-4081-BB0C-C770FA48C80E}" type="sibTrans" cxnId="{EC185076-B5E3-492C-8AFE-3DEC1711F00B}">
      <dgm:prSet/>
      <dgm:spPr/>
      <dgm:t>
        <a:bodyPr/>
        <a:lstStyle/>
        <a:p>
          <a:endParaRPr lang="ru-RU"/>
        </a:p>
      </dgm:t>
    </dgm:pt>
    <dgm:pt modelId="{5EFC2EAF-F35B-4386-842D-59AC12F271B0}" type="pres">
      <dgm:prSet presAssocID="{71547124-1155-40C3-9F86-A0B68465F662}" presName="Name0" presStyleCnt="0">
        <dgm:presLayoutVars>
          <dgm:dir/>
          <dgm:animLvl val="lvl"/>
          <dgm:resizeHandles val="exact"/>
        </dgm:presLayoutVars>
      </dgm:prSet>
      <dgm:spPr/>
    </dgm:pt>
    <dgm:pt modelId="{59C79B33-5690-4CF8-98C2-D4AB915C3EA2}" type="pres">
      <dgm:prSet presAssocID="{71547124-1155-40C3-9F86-A0B68465F662}" presName="dummy" presStyleCnt="0"/>
      <dgm:spPr/>
    </dgm:pt>
    <dgm:pt modelId="{18C22D84-1989-4AD0-ABB9-980167793CC1}" type="pres">
      <dgm:prSet presAssocID="{71547124-1155-40C3-9F86-A0B68465F662}" presName="linH" presStyleCnt="0"/>
      <dgm:spPr/>
    </dgm:pt>
    <dgm:pt modelId="{45E5A5BC-0ECD-4F77-A8BE-6F2B8C9E8D29}" type="pres">
      <dgm:prSet presAssocID="{71547124-1155-40C3-9F86-A0B68465F662}" presName="padding1" presStyleCnt="0"/>
      <dgm:spPr/>
    </dgm:pt>
    <dgm:pt modelId="{B188C204-3B51-4050-82AA-B013861312DD}" type="pres">
      <dgm:prSet presAssocID="{4085C2B9-AA42-4A07-BD35-794D7433022D}" presName="linV" presStyleCnt="0"/>
      <dgm:spPr/>
    </dgm:pt>
    <dgm:pt modelId="{22332A5E-0045-47DD-BE53-4BCFA572DBFE}" type="pres">
      <dgm:prSet presAssocID="{4085C2B9-AA42-4A07-BD35-794D7433022D}" presName="spVertical1" presStyleCnt="0"/>
      <dgm:spPr/>
    </dgm:pt>
    <dgm:pt modelId="{7A24FB11-E0DD-446C-AB0F-A26F7C3410F1}" type="pres">
      <dgm:prSet presAssocID="{4085C2B9-AA42-4A07-BD35-794D7433022D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5E53A-8C20-4CFE-94A1-22CA02203539}" type="pres">
      <dgm:prSet presAssocID="{4085C2B9-AA42-4A07-BD35-794D7433022D}" presName="spVertical2" presStyleCnt="0"/>
      <dgm:spPr/>
    </dgm:pt>
    <dgm:pt modelId="{0DAFFDC8-7A45-45D9-8A12-0ACCAAA53EA7}" type="pres">
      <dgm:prSet presAssocID="{4085C2B9-AA42-4A07-BD35-794D7433022D}" presName="spVertical3" presStyleCnt="0"/>
      <dgm:spPr/>
    </dgm:pt>
    <dgm:pt modelId="{303A7268-E5B7-4329-BDB2-663EF63836B0}" type="pres">
      <dgm:prSet presAssocID="{71547124-1155-40C3-9F86-A0B68465F662}" presName="padding2" presStyleCnt="0"/>
      <dgm:spPr/>
    </dgm:pt>
    <dgm:pt modelId="{856D8C54-7842-4BE0-9C5E-E35A90CAD8BF}" type="pres">
      <dgm:prSet presAssocID="{71547124-1155-40C3-9F86-A0B68465F662}" presName="negArrow" presStyleCnt="0"/>
      <dgm:spPr/>
    </dgm:pt>
    <dgm:pt modelId="{0BC7A5B6-886D-439B-AA1D-EC6B865F9614}" type="pres">
      <dgm:prSet presAssocID="{71547124-1155-40C3-9F86-A0B68465F662}" presName="backgroundArrow" presStyleLbl="node1" presStyleIdx="0" presStyleCnt="1" custLinFactNeighborX="-2778" custLinFactNeighborY="-5"/>
      <dgm:spPr>
        <a:solidFill>
          <a:srgbClr val="FF9900"/>
        </a:solidFill>
      </dgm:spPr>
      <dgm:t>
        <a:bodyPr/>
        <a:lstStyle/>
        <a:p>
          <a:endParaRPr lang="ru-RU"/>
        </a:p>
      </dgm:t>
    </dgm:pt>
  </dgm:ptLst>
  <dgm:cxnLst>
    <dgm:cxn modelId="{EC185076-B5E3-492C-8AFE-3DEC1711F00B}" srcId="{71547124-1155-40C3-9F86-A0B68465F662}" destId="{4085C2B9-AA42-4A07-BD35-794D7433022D}" srcOrd="0" destOrd="0" parTransId="{9F7871C3-1160-4A3A-BEA1-E44E9C59EB3B}" sibTransId="{CDFE411A-6F1C-4081-BB0C-C770FA48C80E}"/>
    <dgm:cxn modelId="{EB3D0F6A-CB35-4D5E-A887-9FA1DC7CFA44}" type="presOf" srcId="{71547124-1155-40C3-9F86-A0B68465F662}" destId="{5EFC2EAF-F35B-4386-842D-59AC12F271B0}" srcOrd="0" destOrd="0" presId="urn:microsoft.com/office/officeart/2005/8/layout/hProcess3"/>
    <dgm:cxn modelId="{8B4E88FE-F501-42D9-AFCC-729C963166EC}" type="presOf" srcId="{4085C2B9-AA42-4A07-BD35-794D7433022D}" destId="{7A24FB11-E0DD-446C-AB0F-A26F7C3410F1}" srcOrd="0" destOrd="0" presId="urn:microsoft.com/office/officeart/2005/8/layout/hProcess3"/>
    <dgm:cxn modelId="{9A5DE251-846C-4F81-91C2-E53EA3F842B1}" type="presParOf" srcId="{5EFC2EAF-F35B-4386-842D-59AC12F271B0}" destId="{59C79B33-5690-4CF8-98C2-D4AB915C3EA2}" srcOrd="0" destOrd="0" presId="urn:microsoft.com/office/officeart/2005/8/layout/hProcess3"/>
    <dgm:cxn modelId="{7562D12E-0838-458F-AF95-EE601BAC5ADC}" type="presParOf" srcId="{5EFC2EAF-F35B-4386-842D-59AC12F271B0}" destId="{18C22D84-1989-4AD0-ABB9-980167793CC1}" srcOrd="1" destOrd="0" presId="urn:microsoft.com/office/officeart/2005/8/layout/hProcess3"/>
    <dgm:cxn modelId="{B63F22D8-CE9B-4BC0-BFFC-A42DB1ED1942}" type="presParOf" srcId="{18C22D84-1989-4AD0-ABB9-980167793CC1}" destId="{45E5A5BC-0ECD-4F77-A8BE-6F2B8C9E8D29}" srcOrd="0" destOrd="0" presId="urn:microsoft.com/office/officeart/2005/8/layout/hProcess3"/>
    <dgm:cxn modelId="{A9EF0235-096C-4664-957A-6562ABBB88BA}" type="presParOf" srcId="{18C22D84-1989-4AD0-ABB9-980167793CC1}" destId="{B188C204-3B51-4050-82AA-B013861312DD}" srcOrd="1" destOrd="0" presId="urn:microsoft.com/office/officeart/2005/8/layout/hProcess3"/>
    <dgm:cxn modelId="{D4CB672F-798A-4B9D-91B4-253CA1D80368}" type="presParOf" srcId="{B188C204-3B51-4050-82AA-B013861312DD}" destId="{22332A5E-0045-47DD-BE53-4BCFA572DBFE}" srcOrd="0" destOrd="0" presId="urn:microsoft.com/office/officeart/2005/8/layout/hProcess3"/>
    <dgm:cxn modelId="{1E608C5A-2E72-412B-A7C6-2A2F95497646}" type="presParOf" srcId="{B188C204-3B51-4050-82AA-B013861312DD}" destId="{7A24FB11-E0DD-446C-AB0F-A26F7C3410F1}" srcOrd="1" destOrd="0" presId="urn:microsoft.com/office/officeart/2005/8/layout/hProcess3"/>
    <dgm:cxn modelId="{F0DAEBEF-599D-4F58-BCFF-8CF9B793413B}" type="presParOf" srcId="{B188C204-3B51-4050-82AA-B013861312DD}" destId="{B835E53A-8C20-4CFE-94A1-22CA02203539}" srcOrd="2" destOrd="0" presId="urn:microsoft.com/office/officeart/2005/8/layout/hProcess3"/>
    <dgm:cxn modelId="{A40618B8-B2AC-44C8-B1F8-3CBE2011DC30}" type="presParOf" srcId="{B188C204-3B51-4050-82AA-B013861312DD}" destId="{0DAFFDC8-7A45-45D9-8A12-0ACCAAA53EA7}" srcOrd="3" destOrd="0" presId="urn:microsoft.com/office/officeart/2005/8/layout/hProcess3"/>
    <dgm:cxn modelId="{D39C4A71-6376-4FCB-80AA-703E28DE9C7E}" type="presParOf" srcId="{18C22D84-1989-4AD0-ABB9-980167793CC1}" destId="{303A7268-E5B7-4329-BDB2-663EF63836B0}" srcOrd="2" destOrd="0" presId="urn:microsoft.com/office/officeart/2005/8/layout/hProcess3"/>
    <dgm:cxn modelId="{242CF85A-7935-4B19-92E1-A9E8E44BA4C2}" type="presParOf" srcId="{18C22D84-1989-4AD0-ABB9-980167793CC1}" destId="{856D8C54-7842-4BE0-9C5E-E35A90CAD8BF}" srcOrd="3" destOrd="0" presId="urn:microsoft.com/office/officeart/2005/8/layout/hProcess3"/>
    <dgm:cxn modelId="{6870630B-CDC6-4254-B7DE-66C108FEF4A6}" type="presParOf" srcId="{18C22D84-1989-4AD0-ABB9-980167793CC1}" destId="{0BC7A5B6-886D-439B-AA1D-EC6B865F961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285047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85047"/>
        <a:ext cx="7272807" cy="954719"/>
      </dsp:txXfrm>
    </dsp:sp>
    <dsp:sp modelId="{61FCEBA9-04A7-477E-88B9-D3CBE9C944E9}">
      <dsp:nvSpPr>
        <dsp:cNvPr id="0" name=""/>
        <dsp:cNvSpPr/>
      </dsp:nvSpPr>
      <dsp:spPr>
        <a:xfrm>
          <a:off x="0" y="1368153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1368153"/>
        <a:ext cx="7272807" cy="954719"/>
      </dsp:txXfrm>
    </dsp:sp>
    <dsp:sp modelId="{3CFF7159-7FAF-4DDD-B1D5-8338FA14B30A}">
      <dsp:nvSpPr>
        <dsp:cNvPr id="0" name=""/>
        <dsp:cNvSpPr/>
      </dsp:nvSpPr>
      <dsp:spPr>
        <a:xfrm>
          <a:off x="0" y="2448271"/>
          <a:ext cx="7272807" cy="1058622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448271"/>
        <a:ext cx="7272807" cy="1058622"/>
      </dsp:txXfrm>
    </dsp:sp>
    <dsp:sp modelId="{94BB8861-0CDA-42D4-AE0C-4F49B6748575}">
      <dsp:nvSpPr>
        <dsp:cNvPr id="0" name=""/>
        <dsp:cNvSpPr/>
      </dsp:nvSpPr>
      <dsp:spPr>
        <a:xfrm>
          <a:off x="0" y="3672411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3672411"/>
        <a:ext cx="7272807" cy="95471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374439"/>
          <a:ext cx="7296472" cy="119339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374439"/>
        <a:ext cx="7296472" cy="1193399"/>
      </dsp:txXfrm>
    </dsp:sp>
    <dsp:sp modelId="{61FCEBA9-04A7-477E-88B9-D3CBE9C944E9}">
      <dsp:nvSpPr>
        <dsp:cNvPr id="0" name=""/>
        <dsp:cNvSpPr/>
      </dsp:nvSpPr>
      <dsp:spPr>
        <a:xfrm>
          <a:off x="0" y="1677475"/>
          <a:ext cx="7296472" cy="1193399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1677475"/>
        <a:ext cx="7296472" cy="1193399"/>
      </dsp:txXfrm>
    </dsp:sp>
    <dsp:sp modelId="{3CFF7159-7FAF-4DDD-B1D5-8338FA14B30A}">
      <dsp:nvSpPr>
        <dsp:cNvPr id="0" name=""/>
        <dsp:cNvSpPr/>
      </dsp:nvSpPr>
      <dsp:spPr>
        <a:xfrm>
          <a:off x="0" y="3013801"/>
          <a:ext cx="7296472" cy="1306677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3013801"/>
        <a:ext cx="7296472" cy="13066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0"/>
          <a:ext cx="7296472" cy="143010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«Охрана семьи и детства»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0"/>
        <a:ext cx="7296472" cy="1430105"/>
      </dsp:txXfrm>
    </dsp:sp>
    <dsp:sp modelId="{61FCEBA9-04A7-477E-88B9-D3CBE9C944E9}">
      <dsp:nvSpPr>
        <dsp:cNvPr id="0" name=""/>
        <dsp:cNvSpPr/>
      </dsp:nvSpPr>
      <dsp:spPr>
        <a:xfrm>
          <a:off x="0" y="1545999"/>
          <a:ext cx="7296472" cy="1430105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1545999"/>
        <a:ext cx="7296472" cy="1430105"/>
      </dsp:txXfrm>
    </dsp:sp>
    <dsp:sp modelId="{3CFF7159-7FAF-4DDD-B1D5-8338FA14B30A}">
      <dsp:nvSpPr>
        <dsp:cNvPr id="0" name=""/>
        <dsp:cNvSpPr/>
      </dsp:nvSpPr>
      <dsp:spPr>
        <a:xfrm>
          <a:off x="0" y="3114668"/>
          <a:ext cx="7296472" cy="1565851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«Демографическое развитие»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3114668"/>
        <a:ext cx="7296472" cy="156585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C7A5B6-886D-439B-AA1D-EC6B865F9614}">
      <dsp:nvSpPr>
        <dsp:cNvPr id="0" name=""/>
        <dsp:cNvSpPr/>
      </dsp:nvSpPr>
      <dsp:spPr>
        <a:xfrm>
          <a:off x="0" y="129562"/>
          <a:ext cx="2592287" cy="1036915"/>
        </a:xfrm>
        <a:prstGeom prst="rightArrow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24FB11-E0DD-446C-AB0F-A26F7C3410F1}">
      <dsp:nvSpPr>
        <dsp:cNvPr id="0" name=""/>
        <dsp:cNvSpPr/>
      </dsp:nvSpPr>
      <dsp:spPr>
        <a:xfrm>
          <a:off x="209104" y="388843"/>
          <a:ext cx="2123954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Доходы</a:t>
          </a:r>
          <a:endParaRPr lang="ru-RU" sz="2400" b="1" kern="1200" dirty="0"/>
        </a:p>
      </dsp:txBody>
      <dsp:txXfrm>
        <a:off x="209104" y="388843"/>
        <a:ext cx="2123954" cy="518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0.12818</cdr:x>
      <cdr:y>0.88137</cdr:y>
    </cdr:from>
    <cdr:to>
      <cdr:x>0.72914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90464" y="3989040"/>
          <a:ext cx="5112568" cy="536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2020 г.                        2021 г.                             2021 г.                                       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4F3FE-F4D1-4EAF-908F-9D39A99F29E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8AEB2-C1F9-4C07-821F-78403F0CB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2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9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3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542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BDC5984-0CEC-48F1-BF89-2510767B523B}" type="slidenum">
              <a:rPr lang="ru-RU" altLang="ru-RU">
                <a:latin typeface="Calibri" panose="020F0502020204030204" pitchFamily="34" charset="0"/>
              </a:rPr>
              <a:pPr eaLnBrk="1" hangingPunct="1"/>
              <a:t>10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46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1666875" cy="2019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052736"/>
            <a:ext cx="878497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Бюджет для </a:t>
            </a:r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граждан</a:t>
            </a:r>
            <a:endParaRPr lang="ru-RU" sz="35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 Решение </a:t>
            </a:r>
            <a:endParaRPr lang="ru-RU" sz="35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2020 год и плановый период 2021 и 2022 годов</a:t>
            </a:r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» от 18 декабря 2019 года №109</a:t>
            </a:r>
            <a:endParaRPr lang="ru-RU" sz="3500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4046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  <a:cs typeface="Arial" charset="0"/>
              </a:rPr>
              <a:t>Прогнозные параметры бюджета Александро-Невского муниципального района на 2020-2022 годы</a:t>
            </a:r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7328327"/>
              </p:ext>
            </p:extLst>
          </p:nvPr>
        </p:nvGraphicFramePr>
        <p:xfrm>
          <a:off x="0" y="692696"/>
          <a:ext cx="8820472" cy="611690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85200"/>
                <a:gridCol w="1160367"/>
                <a:gridCol w="1054981"/>
                <a:gridCol w="1054981"/>
                <a:gridCol w="1054981"/>
                <a:gridCol w="1054981"/>
                <a:gridCol w="1054981"/>
              </a:tblGrid>
              <a:tr h="91887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Arial Black" pitchFamily="34" charset="0"/>
                        </a:rPr>
                        <a:t>Показатели</a:t>
                      </a:r>
                      <a:endParaRPr lang="ru-RU" sz="900" dirty="0">
                        <a:latin typeface="Arial Black" pitchFamily="34" charset="0"/>
                      </a:endParaRPr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2020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2020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2021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2021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2022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2022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Налоговые и неналоговые доходы,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из них: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137045,9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98923,4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139096,3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102466,7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144151,6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104830,9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   НДФЛ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86135,4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80303,9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90724,9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84583,8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97196,0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90616,5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Акцизы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6172,3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665,7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6447,7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695,4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6813,6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734,9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Налог на совокупный доход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5676,5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5451,5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2888,7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2627,4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2086,0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1802,3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Налог на имущество физических лиц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3532,0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3879,0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4212,0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Земельный налог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17926,0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19384,0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20991,0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Государственные</a:t>
                      </a:r>
                      <a:r>
                        <a:rPr lang="ru-RU" sz="1000" baseline="0" dirty="0" smtClean="0"/>
                        <a:t> пошлины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288,0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288,0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250,0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250,0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использования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имущества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3518,7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2300,5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3460,7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2295,5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3388,7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2259,5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53353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продажи материальных и нематериальных активов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13558,7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9715,0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11821,0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11815,0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9006,0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9000,0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Штрафы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12,3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12,3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оказания платных услуг(работ) и </a:t>
                      </a:r>
                      <a:r>
                        <a:rPr lang="ru-RU" sz="1000" dirty="0" err="1" smtClean="0">
                          <a:latin typeface="Arial Black" pitchFamily="34" charset="0"/>
                        </a:rPr>
                        <a:t>компенс</a:t>
                      </a:r>
                      <a:r>
                        <a:rPr lang="ru-RU" sz="1000" dirty="0" smtClean="0">
                          <a:latin typeface="Arial Black" pitchFamily="34" charset="0"/>
                        </a:rPr>
                        <a:t>. затрат государства 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68,0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Платежи при пользовании  природными ресурсами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endParaRPr lang="ru-RU" sz="1000" dirty="0" smtClean="0">
                        <a:latin typeface="Arial Black" pitchFamily="34" charset="0"/>
                      </a:endParaRPr>
                    </a:p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Безвозмездные поступления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243081,2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246312,8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211819,7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215791,4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216534,5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220533,0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0763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руглая лента лицом вверх 12"/>
          <p:cNvSpPr/>
          <p:nvPr/>
        </p:nvSpPr>
        <p:spPr>
          <a:xfrm>
            <a:off x="683568" y="404664"/>
            <a:ext cx="7704856" cy="1080120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3563888" y="4365104"/>
            <a:ext cx="2376264" cy="1448544"/>
          </a:xfrm>
          <a:prstGeom prst="ellipse">
            <a:avLst/>
          </a:prstGeom>
          <a:solidFill>
            <a:schemeClr val="accent4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300192" y="4365104"/>
            <a:ext cx="2592288" cy="1448544"/>
          </a:xfrm>
          <a:prstGeom prst="ellipse">
            <a:avLst/>
          </a:prstGeom>
          <a:solidFill>
            <a:schemeClr val="accent3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3528" y="4293096"/>
            <a:ext cx="2736304" cy="1440160"/>
          </a:xfrm>
          <a:prstGeom prst="ellipse">
            <a:avLst/>
          </a:prstGeom>
          <a:solidFill>
            <a:srgbClr val="FFC000">
              <a:alpha val="77000"/>
            </a:srgb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3284984"/>
            <a:ext cx="3528392" cy="792088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1772816"/>
            <a:ext cx="74888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бюджета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19256" cy="1080119"/>
          </a:xfrm>
          <a:gradFill>
            <a:gsLst>
              <a:gs pos="0">
                <a:srgbClr val="DDEBCF"/>
              </a:gs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  <a:bevelB w="152400" h="50800" prst="softRound"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Расходы бюджета- это выплачиваемые из бюджета денежные средства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335699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РАСХОДЫ БЮДЖЕТА</a:t>
            </a:r>
          </a:p>
          <a:p>
            <a:pPr algn="ctr"/>
            <a:r>
              <a:rPr lang="ru-RU" b="1" dirty="0" smtClean="0"/>
              <a:t>распределены по: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437112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11</a:t>
            </a:r>
          </a:p>
          <a:p>
            <a:pPr algn="ctr"/>
            <a:r>
              <a:rPr lang="ru-RU" b="1" dirty="0" smtClean="0"/>
              <a:t> разделам бюджетной </a:t>
            </a:r>
          </a:p>
          <a:p>
            <a:pPr algn="ctr"/>
            <a:r>
              <a:rPr lang="ru-RU" b="1" dirty="0" smtClean="0"/>
              <a:t>классификации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35896" y="4437112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</a:t>
            </a:r>
          </a:p>
          <a:p>
            <a:pPr algn="ctr"/>
            <a:r>
              <a:rPr lang="ru-RU" b="1" dirty="0" smtClean="0"/>
              <a:t> главным</a:t>
            </a:r>
          </a:p>
          <a:p>
            <a:pPr algn="ctr"/>
            <a:r>
              <a:rPr lang="ru-RU" b="1" dirty="0" smtClean="0"/>
              <a:t> распорядителям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458112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 </a:t>
            </a:r>
          </a:p>
          <a:p>
            <a:pPr algn="ctr"/>
            <a:r>
              <a:rPr lang="ru-RU" b="1" dirty="0" smtClean="0"/>
              <a:t>муниципальным программам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775" y="715963"/>
            <a:ext cx="8572500" cy="5715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муниципальных программ </a:t>
            </a:r>
            <a:r>
              <a:rPr lang="ru-RU" sz="4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Александро-Невского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района на 2020 год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3501008"/>
            <a:ext cx="2357437" cy="13573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Демографическое развитие(0,15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502025"/>
            <a:ext cx="2357438" cy="1071563"/>
          </a:xfrm>
          <a:prstGeom prst="rect">
            <a:avLst/>
          </a:prstGeom>
          <a:solidFill>
            <a:srgbClr val="0DC9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органов местного самоуправления (35,429  млн. рублей)</a:t>
            </a:r>
            <a:endParaRPr lang="ru-RU" sz="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54850" y="2420888"/>
            <a:ext cx="2089150" cy="1520824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коммунальной инфраструктуры и муниципального хозяйства(5,473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276" y="4633912"/>
            <a:ext cx="2316162" cy="131536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в безопасности населения (0,019 млн.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420888"/>
            <a:ext cx="2339752" cy="1023987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муниципальными финансами (11,806 </a:t>
            </a:r>
            <a:r>
              <a:rPr lang="ru-RU" sz="13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 </a:t>
            </a:r>
            <a:endParaRPr lang="ru-RU" sz="13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16016" y="2348880"/>
            <a:ext cx="2354263" cy="10588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безопасности дорожного движения(0,005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72313" y="3933056"/>
            <a:ext cx="2071687" cy="1000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 среда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0,010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83768" y="4437112"/>
            <a:ext cx="2260600" cy="9128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Молодежь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(0,2млн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4941168"/>
            <a:ext cx="2284413" cy="857250"/>
          </a:xfrm>
          <a:prstGeom prst="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физической культуры и спорта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0,303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рублей)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81250" y="3575050"/>
            <a:ext cx="2320925" cy="7858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(53,054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81250" y="2346326"/>
            <a:ext cx="2263775" cy="1169988"/>
          </a:xfrm>
          <a:prstGeom prst="rect">
            <a:avLst/>
          </a:prstGeom>
          <a:solidFill>
            <a:srgbClr val="BA6F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(238,928 млн. рублей)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54850" y="4941168"/>
            <a:ext cx="2089150" cy="1520824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дополнительного образования  в сфере физической культуры и спорта (6,207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760" y="5445224"/>
            <a:ext cx="2260600" cy="912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Социальное и экономическое развитие населенных пунктов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   (1,094 млн.руб.)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26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952876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</a:p>
          <a:p>
            <a:pPr algn="ctr"/>
            <a:r>
              <a:rPr lang="ru-RU" sz="5200" b="1" dirty="0" err="1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endParaRPr lang="ru-RU" sz="5200" b="1" dirty="0" smtClean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b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2020 год  </a:t>
            </a:r>
            <a:endParaRPr lang="ru-RU" sz="5200" b="1" dirty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20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Горизонтальный свиток 25"/>
          <p:cNvSpPr/>
          <p:nvPr/>
        </p:nvSpPr>
        <p:spPr>
          <a:xfrm>
            <a:off x="539552" y="188640"/>
            <a:ext cx="8208912" cy="115212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88640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Расходы бюджета </a:t>
            </a:r>
          </a:p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по основным функциям</a:t>
            </a:r>
            <a:endParaRPr lang="ru-RU" sz="3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 descr="Блог.ру - nestado - Если моё государство не защитит мои права,мне не нужно такое государст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1224136" cy="888639"/>
          </a:xfrm>
          <a:prstGeom prst="rect">
            <a:avLst/>
          </a:prstGeom>
          <a:noFill/>
        </p:spPr>
      </p:pic>
      <p:pic>
        <p:nvPicPr>
          <p:cNvPr id="1030" name="Picture 6" descr="Экономика и финансы Новости Самара. Газета Презент Самар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1224136" cy="932675"/>
          </a:xfrm>
          <a:prstGeom prst="rect">
            <a:avLst/>
          </a:prstGeom>
          <a:noFill/>
        </p:spPr>
      </p:pic>
      <p:pic>
        <p:nvPicPr>
          <p:cNvPr id="1032" name="Picture 8" descr="СРО УН &quot;КИТ&quot; Аварий в ЖКХ станет в полтора раза меньш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733256"/>
            <a:ext cx="1290116" cy="864096"/>
          </a:xfrm>
          <a:prstGeom prst="rect">
            <a:avLst/>
          </a:prstGeom>
          <a:noFill/>
        </p:spPr>
      </p:pic>
      <p:pic>
        <p:nvPicPr>
          <p:cNvPr id="1034" name="Picture 10" descr="В отечественной экономике уменьшается количество профессионал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1418634" cy="999493"/>
          </a:xfrm>
          <a:prstGeom prst="rect">
            <a:avLst/>
          </a:prstGeom>
          <a:noFill/>
        </p:spPr>
      </p:pic>
      <p:pic>
        <p:nvPicPr>
          <p:cNvPr id="1036" name="Picture 12" descr="Руковод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340768"/>
            <a:ext cx="1245315" cy="1008112"/>
          </a:xfrm>
          <a:prstGeom prst="rect">
            <a:avLst/>
          </a:prstGeom>
          <a:noFill/>
        </p:spPr>
      </p:pic>
      <p:pic>
        <p:nvPicPr>
          <p:cNvPr id="1042" name="Picture 18" descr="День работников физической культуры и спорта отмечают на Брестчине - Спорт - TUT.BY НОВОСТИ - 16.05.2012, 16: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645024"/>
            <a:ext cx="1224136" cy="918102"/>
          </a:xfrm>
          <a:prstGeom prst="rect">
            <a:avLst/>
          </a:prstGeom>
          <a:noFill/>
        </p:spPr>
      </p:pic>
      <p:pic>
        <p:nvPicPr>
          <p:cNvPr id="1044" name="Picture 20" descr="kdv-7.a5.r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492896"/>
            <a:ext cx="1080120" cy="1080120"/>
          </a:xfrm>
          <a:prstGeom prst="rect">
            <a:avLst/>
          </a:prstGeom>
          <a:noFill/>
        </p:spPr>
      </p:pic>
      <p:pic>
        <p:nvPicPr>
          <p:cNvPr id="1046" name="Picture 22" descr="Судебная практи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4653136"/>
            <a:ext cx="1248138" cy="936104"/>
          </a:xfrm>
          <a:prstGeom prst="rect">
            <a:avLst/>
          </a:prstGeom>
          <a:noFill/>
        </p:spPr>
      </p:pic>
      <p:pic>
        <p:nvPicPr>
          <p:cNvPr id="1048" name="Picture 24" descr="Сургутский бюджет не получит дотаций из окружной казны в 2011 году / Интернет-газета &quot;Югра-Информ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5661248"/>
            <a:ext cx="1296144" cy="93610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979712" y="1556792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420888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безопас-ность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правоохрани-тельная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3861048"/>
            <a:ext cx="295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580526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4941168"/>
            <a:ext cx="159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1628800"/>
            <a:ext cx="1168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2780928"/>
            <a:ext cx="2571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371703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35688" y="465313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Обслуживание  и муниципального долга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72200" y="5661248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plusgarantiya.ru/uploads/posts/1455706428_jhkjengovo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2492896"/>
            <a:ext cx="135015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260648"/>
            <a:ext cx="77048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8785225" cy="1252537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Расходы районного бюджета </a:t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в 2020-2022годах (млн.руб.)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938018728"/>
              </p:ext>
            </p:extLst>
          </p:nvPr>
        </p:nvGraphicFramePr>
        <p:xfrm>
          <a:off x="107504" y="2060848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188640"/>
            <a:ext cx="73448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Структура расходов районного бюджета на 2020 год (%)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6315376"/>
              </p:ext>
            </p:extLst>
          </p:nvPr>
        </p:nvGraphicFramePr>
        <p:xfrm>
          <a:off x="179512" y="1340768"/>
          <a:ext cx="87129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Общегосударственные расходы</a:t>
            </a:r>
            <a:endParaRPr lang="ru-RU" sz="48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686800" cy="20882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Расходы на содержание органов управления в сфере установления функций по 5 подразделам бюджетной классификации.</a:t>
            </a:r>
            <a:endParaRPr lang="ru-RU" b="1" dirty="0"/>
          </a:p>
        </p:txBody>
      </p:sp>
      <p:pic>
        <p:nvPicPr>
          <p:cNvPr id="1026" name="Picture 2" descr="Билл Гейтс IT.TUT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672408" cy="3013258"/>
          </a:xfrm>
          <a:prstGeom prst="rect">
            <a:avLst/>
          </a:prstGeom>
          <a:noFill/>
        </p:spPr>
      </p:pic>
      <p:pic>
        <p:nvPicPr>
          <p:cNvPr id="1028" name="Picture 4" descr="Бюджет 2011: доходы и расходы Газета За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323528" y="0"/>
            <a:ext cx="8640960" cy="172819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Национальная безопасность и правоохранительная деятельность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7170" name="Picture 2" descr="E:\ФОТО для отчета 2014\мч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040560" cy="38898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Расходы на текущее содержание и оснащение учреждений по обеспечению предупреждения и ликвидации ЧС.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95536" y="116632"/>
            <a:ext cx="8424936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</a:rPr>
              <a:t>Национальная экономика</a:t>
            </a:r>
            <a:endParaRPr lang="ru-RU" sz="5400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147" name="Picture 3" descr="E:\ФОТО для отчета 2014\нацэкономик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968552" cy="39835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373216"/>
            <a:ext cx="86409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cs typeface="Times New Roman" pitchFamily="18" charset="0"/>
              </a:rPr>
              <a:t>Расходы на «Дорожное хозяйство», на мероприятия по землеустройству и землепользованию, на «Развитие малого и среднего предпринимательства».</a:t>
            </a:r>
            <a:endParaRPr lang="ru-RU" sz="26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66875" cy="2019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40615" y="476672"/>
            <a:ext cx="74771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Публичные слушания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 проекту решения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2020 год и плановый период 2021 и 2022 годов»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Постановление администрации Александро-Невского муниципального района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от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29 ноября 2019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года №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422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проведении публичных слушаний»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329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P1010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933056"/>
            <a:ext cx="3672408" cy="2754306"/>
          </a:xfrm>
          <a:prstGeom prst="rect">
            <a:avLst/>
          </a:prstGeom>
        </p:spPr>
      </p:pic>
      <p:sp>
        <p:nvSpPr>
          <p:cNvPr id="14" name="6-конечная звезда 13"/>
          <p:cNvSpPr/>
          <p:nvPr/>
        </p:nvSpPr>
        <p:spPr>
          <a:xfrm>
            <a:off x="5148064" y="3356992"/>
            <a:ext cx="3995936" cy="2160240"/>
          </a:xfrm>
          <a:prstGeom prst="star6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1907704" y="5849888"/>
            <a:ext cx="4104456" cy="1008112"/>
          </a:xfrm>
          <a:prstGeom prst="star6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3573016"/>
            <a:ext cx="3456384" cy="86409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188640"/>
            <a:ext cx="7488832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образование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7 дошкольных учреждений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86293" y="6093296"/>
            <a:ext cx="2663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7 общеобразовательных</a:t>
            </a:r>
          </a:p>
          <a:p>
            <a:pPr algn="ctr"/>
            <a:r>
              <a:rPr lang="ru-RU" b="1" dirty="0" smtClean="0"/>
              <a:t> учреждений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8189" y="3789040"/>
            <a:ext cx="27529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5 внешкольных</a:t>
            </a:r>
          </a:p>
          <a:p>
            <a:pPr algn="ctr"/>
            <a:r>
              <a:rPr lang="ru-RU" b="1" dirty="0" smtClean="0"/>
              <a:t> образовательных </a:t>
            </a:r>
            <a:r>
              <a:rPr lang="ru-RU" b="1" dirty="0" err="1" smtClean="0"/>
              <a:t>учреж</a:t>
            </a:r>
            <a:r>
              <a:rPr lang="ru-RU" b="1" dirty="0" smtClean="0"/>
              <a:t>-</a:t>
            </a:r>
          </a:p>
          <a:p>
            <a:pPr algn="ctr"/>
            <a:r>
              <a:rPr lang="ru-RU" b="1" dirty="0" err="1" smtClean="0"/>
              <a:t>дений</a:t>
            </a:r>
            <a:r>
              <a:rPr lang="ru-RU" b="1" dirty="0" smtClean="0"/>
              <a:t> дополнительного</a:t>
            </a:r>
          </a:p>
          <a:p>
            <a:pPr algn="ctr"/>
            <a:r>
              <a:rPr lang="ru-RU" b="1" dirty="0" smtClean="0"/>
              <a:t> образования</a:t>
            </a:r>
            <a:endParaRPr lang="ru-RU" b="1" dirty="0"/>
          </a:p>
        </p:txBody>
      </p:sp>
      <p:pic>
        <p:nvPicPr>
          <p:cNvPr id="1026" name="Picture 2" descr="E:\ФОТО для отчета 2014\дет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024336" cy="2016224"/>
          </a:xfrm>
          <a:prstGeom prst="rect">
            <a:avLst/>
          </a:prstGeom>
          <a:noFill/>
        </p:spPr>
      </p:pic>
      <p:pic>
        <p:nvPicPr>
          <p:cNvPr id="1027" name="Picture 3" descr="E:\ФОТО для отчета 2014\гра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25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в области образования: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556792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Структура расходов на образование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2276872"/>
            <a:ext cx="2736304" cy="223224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</a:rPr>
              <a:t>Образование</a:t>
            </a:r>
            <a:endParaRPr lang="ru-RU" sz="27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19872" y="1268760"/>
            <a:ext cx="2304256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Дошкольное образование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99792" y="4293096"/>
            <a:ext cx="2304256" cy="1800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Другие вопросы в области образования12,5%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1988840"/>
            <a:ext cx="2448272" cy="18002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Общее образование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66,3%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56176" y="3933056"/>
            <a:ext cx="2592288" cy="2016224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Молодежная политика и оздоровление детей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0,7%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682301">
            <a:off x="3059832" y="2780928"/>
            <a:ext cx="576064" cy="360040"/>
          </a:xfrm>
          <a:prstGeom prst="rightArrow">
            <a:avLst>
              <a:gd name="adj1" fmla="val 50000"/>
              <a:gd name="adj2" fmla="val 51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700257">
            <a:off x="3106450" y="3705253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06493">
            <a:off x="4365097" y="3768340"/>
            <a:ext cx="1944216" cy="289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1113535">
            <a:off x="4438579" y="3132614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кобе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05064"/>
            <a:ext cx="4346447" cy="2448272"/>
          </a:xfrm>
          <a:prstGeom prst="rect">
            <a:avLst/>
          </a:prstGeom>
        </p:spPr>
      </p:pic>
      <p:pic>
        <p:nvPicPr>
          <p:cNvPr id="2052" name="Picture 4" descr="E:\ФОТО для отчета 2014\библиот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3168352" cy="2376264"/>
          </a:xfrm>
          <a:prstGeom prst="rect">
            <a:avLst/>
          </a:prstGeom>
          <a:noFill/>
        </p:spPr>
      </p:pic>
      <p:sp>
        <p:nvSpPr>
          <p:cNvPr id="15" name="Пятно 1 14"/>
          <p:cNvSpPr/>
          <p:nvPr/>
        </p:nvSpPr>
        <p:spPr>
          <a:xfrm>
            <a:off x="5940152" y="3212976"/>
            <a:ext cx="2699792" cy="12241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3347864" y="5877272"/>
            <a:ext cx="3240360" cy="98072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ФОТО для отчета 2014\Д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24744"/>
            <a:ext cx="3240360" cy="2430270"/>
          </a:xfrm>
          <a:prstGeom prst="rect">
            <a:avLst/>
          </a:prstGeom>
          <a:noFill/>
        </p:spPr>
      </p:pic>
      <p:sp>
        <p:nvSpPr>
          <p:cNvPr id="13" name="Пятно 2 12"/>
          <p:cNvSpPr/>
          <p:nvPr/>
        </p:nvSpPr>
        <p:spPr>
          <a:xfrm rot="654356">
            <a:off x="-50208" y="3040718"/>
            <a:ext cx="3672408" cy="1728192"/>
          </a:xfrm>
          <a:prstGeom prst="irregularSeal2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403648" y="0"/>
            <a:ext cx="6912768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2211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культуру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73016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18 домов и дворец культуры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6165304"/>
            <a:ext cx="96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 музей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38299" y="3645024"/>
            <a:ext cx="153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17библиотек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Основные направления расходов в области культуры: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Социальная политика</a:t>
            </a:r>
            <a:endParaRPr lang="ru-RU" sz="5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4098" name="Picture 2" descr="E:\ФОТО для отчета 2014\социа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39552" y="332656"/>
            <a:ext cx="8136904" cy="792088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Физическая культура и спорт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3074" name="Picture 2" descr="E:\ФОТО для отчета 2014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5436097" cy="2304256"/>
          </a:xfrm>
          <a:prstGeom prst="rect">
            <a:avLst/>
          </a:prstGeom>
          <a:noFill/>
        </p:spPr>
      </p:pic>
      <p:pic>
        <p:nvPicPr>
          <p:cNvPr id="3075" name="Picture 3" descr="E:\ФОТО для отчета 2014\зо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2555776" cy="23666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24128" y="2276872"/>
            <a:ext cx="3419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осуществление мероприятий по пропаганде </a:t>
            </a:r>
            <a:r>
              <a:rPr lang="ru-RU" sz="2800" b="1" dirty="0" err="1" smtClean="0"/>
              <a:t>физи-ческой</a:t>
            </a:r>
            <a:r>
              <a:rPr lang="ru-RU" sz="2800" b="1" dirty="0" smtClean="0"/>
              <a:t> культуры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45224"/>
            <a:ext cx="5666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 спорта, здорового образа жизни.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7228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303,5 тыс. рублей планируется направить 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Обслуживание государственного и муниципального долга</a:t>
            </a:r>
            <a:endParaRPr lang="ru-RU" sz="3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5122" name="Picture 2" descr="E:\ФОТО для отчета 2014\госдол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184576" cy="34430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08518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Расходные обязательства по обслуживанию муниципального долга определяются на основании договоров и соглашений, графиков платежей.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496944" cy="1080120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56640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Основные характеристики районного бюджета на 2019-2022 годы (млн.руб.)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545881965"/>
              </p:ext>
            </p:extLst>
          </p:nvPr>
        </p:nvGraphicFramePr>
        <p:xfrm>
          <a:off x="467544" y="1412776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504" y="476672"/>
            <a:ext cx="8856984" cy="280831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48680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n>
                  <a:solidFill>
                    <a:schemeClr val="accent1"/>
                  </a:solidFill>
                </a:ln>
              </a:rPr>
              <a:t>Решение «О бюджете муниципального образования-Александро-Невский муниципальный район на 2020 год и плановый период 2021 и 2022 годов» должно стать важнейшим инструментом, способствующим развитию экономики Александро-Невского муниципального района, сформировать и реализовать ответственную бюджетную и налоговую политику.</a:t>
            </a:r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Рисунок 6" descr="F:\Администрац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01008"/>
            <a:ext cx="57606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179512" y="0"/>
            <a:ext cx="8712968" cy="9087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-61937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Основные характеристики консолидированного бюджета, млн.руб.</a:t>
            </a:r>
            <a:endParaRPr lang="ru-RU" sz="32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628800"/>
          <a:ext cx="259228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95537" y="3140968"/>
            <a:ext cx="2520280" cy="1080120"/>
          </a:xfrm>
          <a:prstGeom prst="rightArrow">
            <a:avLst/>
          </a:prstGeom>
          <a:solidFill>
            <a:srgbClr val="33CC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7545" y="4725144"/>
            <a:ext cx="2448272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Профицит</a:t>
            </a:r>
            <a:r>
              <a:rPr lang="ru-RU" sz="1400" b="1" dirty="0" smtClean="0">
                <a:solidFill>
                  <a:schemeClr val="tx1"/>
                </a:solidFill>
              </a:rPr>
              <a:t> +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Дефицит -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908720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2020</a:t>
            </a:r>
            <a:r>
              <a:rPr lang="ru-RU" b="1" dirty="0" smtClean="0"/>
              <a:t> год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908720"/>
            <a:ext cx="15121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2021 год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24328" y="908720"/>
            <a:ext cx="136815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2022год</a:t>
            </a:r>
            <a:endParaRPr lang="ru-RU" sz="2400" b="1" dirty="0"/>
          </a:p>
        </p:txBody>
      </p:sp>
      <p:sp>
        <p:nvSpPr>
          <p:cNvPr id="11" name="Цилиндр 10"/>
          <p:cNvSpPr/>
          <p:nvPr/>
        </p:nvSpPr>
        <p:spPr>
          <a:xfrm>
            <a:off x="4139952" y="1700808"/>
            <a:ext cx="1080120" cy="936104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380,1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6084168" y="1916832"/>
            <a:ext cx="1008112" cy="720080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350,9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Цилиндр 12"/>
          <p:cNvSpPr/>
          <p:nvPr/>
        </p:nvSpPr>
        <p:spPr>
          <a:xfrm>
            <a:off x="7596336" y="1772816"/>
            <a:ext cx="1080120" cy="864096"/>
          </a:xfrm>
          <a:prstGeom prst="ca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360,7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3995936" y="2996952"/>
            <a:ext cx="1152128" cy="108012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386,5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Цилиндр 14"/>
          <p:cNvSpPr/>
          <p:nvPr/>
        </p:nvSpPr>
        <p:spPr>
          <a:xfrm>
            <a:off x="6012160" y="3284984"/>
            <a:ext cx="1152128" cy="72008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356,5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7812360" y="3140968"/>
            <a:ext cx="1008112" cy="864096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359,3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3995936" y="4941168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-6,4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Цилиндр 17"/>
          <p:cNvSpPr/>
          <p:nvPr/>
        </p:nvSpPr>
        <p:spPr>
          <a:xfrm>
            <a:off x="5966143" y="5010603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-5,6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Цилиндр 18"/>
          <p:cNvSpPr/>
          <p:nvPr/>
        </p:nvSpPr>
        <p:spPr>
          <a:xfrm>
            <a:off x="7812360" y="5157192"/>
            <a:ext cx="1008112" cy="360040"/>
          </a:xfrm>
          <a:prstGeom prst="can">
            <a:avLst>
              <a:gd name="adj" fmla="val 2908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1,4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8392"/>
          </a:xfrm>
          <a:noFill/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ЗА ВНИМАНИЕ</a:t>
            </a: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</a:rPr>
              <a:t>!</a:t>
            </a:r>
            <a:endParaRPr lang="ru-RU" sz="10000" b="1" dirty="0">
              <a:ln>
                <a:solidFill>
                  <a:schemeClr val="tx1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9024" y="116632"/>
            <a:ext cx="8784976" cy="9361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Муниципальные 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образования </a:t>
            </a:r>
          </a:p>
          <a:p>
            <a:pPr algn="ctr"/>
            <a:r>
              <a:rPr lang="ru-RU" altLang="ru-RU" sz="4000" b="1" dirty="0" err="1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Александро-Невского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района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1196752"/>
            <a:ext cx="2736726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Александро-Невский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059832" y="2204864"/>
            <a:ext cx="2736304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</a:t>
            </a:r>
            <a:r>
              <a:rPr lang="ru-RU" altLang="ru-RU" dirty="0" smtClean="0">
                <a:latin typeface="Times New Roman" pitchFamily="18" charset="0"/>
              </a:rPr>
              <a:t>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Александро-Невское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12160" y="1844824"/>
            <a:ext cx="2951163" cy="46085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smtClean="0">
                <a:latin typeface="Times New Roman" pitchFamily="18" charset="0"/>
              </a:rPr>
              <a:t>Борисовское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</a:t>
            </a:r>
            <a:r>
              <a:rPr lang="ru-RU" altLang="ru-RU" sz="2000" dirty="0" smtClean="0">
                <a:latin typeface="Times New Roman" pitchFamily="18" charset="0"/>
              </a:rPr>
              <a:t>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Нижнеякимецкое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Просеченское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поселение.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32769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968552" cy="319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углая лента лицом вверх 6"/>
          <p:cNvSpPr/>
          <p:nvPr/>
        </p:nvSpPr>
        <p:spPr>
          <a:xfrm>
            <a:off x="251520" y="188640"/>
            <a:ext cx="8424936" cy="836712"/>
          </a:xfrm>
          <a:prstGeom prst="ellipseRibbon2">
            <a:avLst>
              <a:gd name="adj1" fmla="val 25000"/>
              <a:gd name="adj2" fmla="val 73538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5517232"/>
            <a:ext cx="8352928" cy="864765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431032" y="5506779"/>
            <a:ext cx="87129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51520" y="4149080"/>
            <a:ext cx="8712968" cy="2376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1124744"/>
            <a:ext cx="8604448" cy="20882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углая лента лицом вверх 12"/>
          <p:cNvSpPr/>
          <p:nvPr/>
        </p:nvSpPr>
        <p:spPr>
          <a:xfrm>
            <a:off x="323528" y="188640"/>
            <a:ext cx="8640960" cy="792088"/>
          </a:xfrm>
          <a:prstGeom prst="ellipseRibbon2">
            <a:avLst>
              <a:gd name="adj1" fmla="val 25000"/>
              <a:gd name="adj2" fmla="val 72949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3140968"/>
            <a:ext cx="5184576" cy="10081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ПОНЯТИЯ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77768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составляется на 3 года - очередной финансовый год и плановый период.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816"/>
            <a:ext cx="8288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который составляется проект бюджета.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420888"/>
            <a:ext cx="842493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два финансовых года, следующих за очередным финансовым годом.</a:t>
            </a:r>
            <a:endParaRPr lang="ru-RU" alt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Составление проекта бюджета основывается на: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149080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Бюджетном послании Президента Российской Федерации ;</a:t>
            </a:r>
          </a:p>
          <a:p>
            <a:pPr algn="just"/>
            <a:r>
              <a:rPr lang="ru-RU" sz="2000" b="1" dirty="0" smtClean="0"/>
              <a:t>Основных направлениях бюджетной политики и налоговой  политики Александро-Невского муниципального района на 2020 год и плановый период 2021-2022 годов;</a:t>
            </a:r>
          </a:p>
          <a:p>
            <a:pPr algn="just"/>
            <a:r>
              <a:rPr lang="ru-RU" sz="2000" b="1" dirty="0" smtClean="0"/>
              <a:t>Прогноза социально-экономического развития Александро-Невского муниципального района 2020 год и плановый период 2021-2022 годов.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Горизонтальный свиток 12"/>
          <p:cNvSpPr/>
          <p:nvPr/>
        </p:nvSpPr>
        <p:spPr>
          <a:xfrm>
            <a:off x="251520" y="188640"/>
            <a:ext cx="4680520" cy="648072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40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600" b="1" dirty="0" smtClean="0">
                <a:ln>
                  <a:solidFill>
                    <a:schemeClr val="bg1"/>
                  </a:solidFill>
                </a:ln>
                <a:latin typeface="+mn-lt"/>
              </a:rPr>
              <a:t>Доходы бюджета</a:t>
            </a:r>
            <a:r>
              <a:rPr lang="ru-RU" altLang="ru-RU" sz="3600" dirty="0" smtClean="0">
                <a:ln>
                  <a:solidFill>
                    <a:schemeClr val="bg1"/>
                  </a:solidFill>
                </a:ln>
                <a:latin typeface="+mn-lt"/>
              </a:rPr>
              <a:t> </a:t>
            </a:r>
            <a:r>
              <a:rPr lang="ru-RU" altLang="ru-RU" dirty="0" smtClean="0">
                <a:latin typeface="Monotype Corsiva" pitchFamily="66" charset="0"/>
              </a:rPr>
              <a:t>– </a:t>
            </a:r>
            <a:r>
              <a:rPr lang="ru-RU" altLang="ru-RU" sz="2400" dirty="0" smtClean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59832" y="2060848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 на доходы </a:t>
            </a:r>
            <a:r>
              <a:rPr lang="ru-RU" altLang="ru-RU" sz="1500" b="1" dirty="0" err="1">
                <a:latin typeface="Times New Roman" pitchFamily="18" charset="0"/>
              </a:rPr>
              <a:t>физи</a:t>
            </a:r>
            <a:r>
              <a:rPr lang="ru-RU" altLang="ru-RU" sz="1500" b="1" dirty="0"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500" b="1" dirty="0" err="1">
                <a:latin typeface="Times New Roman" pitchFamily="18" charset="0"/>
              </a:rPr>
              <a:t>ческих</a:t>
            </a:r>
            <a:r>
              <a:rPr lang="ru-RU" altLang="ru-RU" sz="1500" b="1" dirty="0">
                <a:latin typeface="Times New Roman" pitchFamily="18" charset="0"/>
              </a:rPr>
              <a:t> лиц;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 dirty="0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 dirty="0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и др.</a:t>
            </a: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806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06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дру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гих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пошлин и сборов,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установ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 dirty="0">
                <a:solidFill>
                  <a:srgbClr val="000099"/>
                </a:solidFill>
              </a:rPr>
              <a:t>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нодательством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, а  также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штра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фов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за нарушение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законода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тельства,например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: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продажи </a:t>
            </a: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материаль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ных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 dirty="0"/>
              <a:t> 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 rot="3420688" flipH="1">
            <a:off x="2589295" y="1445266"/>
            <a:ext cx="174839" cy="800019"/>
          </a:xfrm>
          <a:prstGeom prst="downArrow">
            <a:avLst>
              <a:gd name="adj1" fmla="val 50000"/>
              <a:gd name="adj2" fmla="val 1868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 rot="18165139">
            <a:off x="6282291" y="1480470"/>
            <a:ext cx="199033" cy="741069"/>
          </a:xfrm>
          <a:prstGeom prst="downArrow">
            <a:avLst>
              <a:gd name="adj1" fmla="val 50000"/>
              <a:gd name="adj2" fmla="val 15961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427984" y="1700808"/>
            <a:ext cx="216024" cy="432246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Основные характеристики доходов районного бюджета на 2020г.и плановый период 2021 и 2022 годов (млн.руб.)</a:t>
            </a:r>
            <a:endParaRPr lang="ru-RU" sz="2800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95328361"/>
              </p:ext>
            </p:extLst>
          </p:nvPr>
        </p:nvGraphicFramePr>
        <p:xfrm>
          <a:off x="457200" y="1600200"/>
          <a:ext cx="85072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Структура налоговых и неналоговых доходов на 2020 год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54774476"/>
              </p:ext>
            </p:extLst>
          </p:nvPr>
        </p:nvGraphicFramePr>
        <p:xfrm>
          <a:off x="251520" y="1556792"/>
          <a:ext cx="864096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2729</TotalTime>
  <Words>1220</Words>
  <Application>Microsoft Office PowerPoint</Application>
  <PresentationFormat>Экран (4:3)</PresentationFormat>
  <Paragraphs>370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характеристики доходов районного бюджета на 2020г.и плановый период 2021 и 2022 годов (млн.руб.)</vt:lpstr>
      <vt:lpstr>Структура налоговых и неналоговых доходов на 2020 год</vt:lpstr>
      <vt:lpstr>Прогнозные параметры бюджета Александро-Невского муниципального района на 2020-2022 годы</vt:lpstr>
      <vt:lpstr>Расходы бюджета</vt:lpstr>
      <vt:lpstr>Структура муниципальных программ Александро-Невского муниципального района на 2020 год</vt:lpstr>
      <vt:lpstr>Слайд 13</vt:lpstr>
      <vt:lpstr>Слайд 14</vt:lpstr>
      <vt:lpstr>Расходы районного бюджета  в 2020-2022годах (млн.руб.)</vt:lpstr>
      <vt:lpstr>Структура расходов районного бюджета на 2020 год (%)</vt:lpstr>
      <vt:lpstr>Общегосударственные расходы</vt:lpstr>
      <vt:lpstr>Национальная безопасность и правоохранительная деятельность</vt:lpstr>
      <vt:lpstr>Национальная экономика</vt:lpstr>
      <vt:lpstr>Расходы на образование</vt:lpstr>
      <vt:lpstr>Основные направления расходов в области образования:</vt:lpstr>
      <vt:lpstr>Структура расходов на образование</vt:lpstr>
      <vt:lpstr>Расходы на культуру</vt:lpstr>
      <vt:lpstr>Основные направления расходов в области культуры:</vt:lpstr>
      <vt:lpstr>Социальная политика</vt:lpstr>
      <vt:lpstr>Основные направления расходов :</vt:lpstr>
      <vt:lpstr>Физическая культура и спорт</vt:lpstr>
      <vt:lpstr>Обслуживание государственного и муниципального долга</vt:lpstr>
      <vt:lpstr>Основные характеристики районного бюджета на 2019-2022 годы (млн.руб.)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районного бюджета в 2015-2017 годах</dc:title>
  <dc:creator>Татьяна Павлова</dc:creator>
  <cp:lastModifiedBy>Admin</cp:lastModifiedBy>
  <cp:revision>224</cp:revision>
  <dcterms:created xsi:type="dcterms:W3CDTF">2014-10-30T07:53:17Z</dcterms:created>
  <dcterms:modified xsi:type="dcterms:W3CDTF">2020-02-05T07:10:47Z</dcterms:modified>
</cp:coreProperties>
</file>