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3"/>
  </p:notesMasterIdLst>
  <p:sldIdLst>
    <p:sldId id="262" r:id="rId2"/>
    <p:sldId id="307" r:id="rId3"/>
    <p:sldId id="283" r:id="rId4"/>
    <p:sldId id="286" r:id="rId5"/>
    <p:sldId id="287" r:id="rId6"/>
    <p:sldId id="288" r:id="rId7"/>
    <p:sldId id="289" r:id="rId8"/>
    <p:sldId id="290" r:id="rId9"/>
    <p:sldId id="291" r:id="rId10"/>
    <p:sldId id="311" r:id="rId11"/>
    <p:sldId id="292" r:id="rId12"/>
    <p:sldId id="310" r:id="rId13"/>
    <p:sldId id="308" r:id="rId14"/>
    <p:sldId id="293" r:id="rId15"/>
    <p:sldId id="294" r:id="rId16"/>
    <p:sldId id="295" r:id="rId17"/>
    <p:sldId id="306" r:id="rId18"/>
    <p:sldId id="296" r:id="rId19"/>
    <p:sldId id="297" r:id="rId20"/>
    <p:sldId id="299" r:id="rId21"/>
    <p:sldId id="302" r:id="rId22"/>
    <p:sldId id="301" r:id="rId23"/>
    <p:sldId id="269" r:id="rId24"/>
    <p:sldId id="303" r:id="rId25"/>
    <p:sldId id="273" r:id="rId26"/>
    <p:sldId id="275" r:id="rId27"/>
    <p:sldId id="272" r:id="rId28"/>
    <p:sldId id="276" r:id="rId29"/>
    <p:sldId id="304" r:id="rId30"/>
    <p:sldId id="305" r:id="rId31"/>
    <p:sldId id="277" r:id="rId3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00"/>
    <a:srgbClr val="FF0000"/>
    <a:srgbClr val="006600"/>
    <a:srgbClr val="CC3300"/>
    <a:srgbClr val="CCFF99"/>
    <a:srgbClr val="FF6699"/>
    <a:srgbClr val="FF3300"/>
    <a:srgbClr val="33CC33"/>
    <a:srgbClr val="66FFCC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 autoAdjust="0"/>
    <p:restoredTop sz="93913" autoAdjust="0"/>
  </p:normalViewPr>
  <p:slideViewPr>
    <p:cSldViewPr>
      <p:cViewPr varScale="1">
        <p:scale>
          <a:sx n="102" d="100"/>
          <a:sy n="102" d="100"/>
        </p:scale>
        <p:origin x="-3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6.858213804446267E-2"/>
          <c:y val="5.0473457250976309E-2"/>
          <c:w val="0.69371708116617326"/>
          <c:h val="0.8431732650045984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Доходы, всего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 w="101600" prst="riblet"/>
              <a:bevelB w="152400" h="50800" prst="softRound"/>
            </a:sp3d>
          </c:spPr>
          <c:dLbls>
            <c:dLbl>
              <c:idx val="1"/>
              <c:layout>
                <c:manualLayout>
                  <c:x val="0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291.2</c:v>
                </c:pt>
                <c:pt idx="1">
                  <c:v>259.60000000000002</c:v>
                </c:pt>
                <c:pt idx="2">
                  <c:v>281.39999999999975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1.0449863693341523E-2"/>
                  <c:y val="-1.683619596536696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914052045728379E-2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9570260228641948E-3"/>
                  <c:y val="-2.525429394805039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112.8</c:v>
                </c:pt>
                <c:pt idx="1">
                  <c:v>114.6</c:v>
                </c:pt>
                <c:pt idx="2">
                  <c:v>120.7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rgbClr val="FF0066"/>
            </a:solidFill>
            <a:scene3d>
              <a:camera prst="orthographicFront"/>
              <a:lightRig rig="threePt" dir="t"/>
            </a:scene3d>
            <a:sp3d>
              <a:bevelT w="101600" prst="riblet"/>
            </a:sp3d>
          </c:spPr>
          <c:dLbls>
            <c:dLbl>
              <c:idx val="0"/>
              <c:layout>
                <c:manualLayout>
                  <c:x val="2.2392565057160401E-2"/>
                  <c:y val="-2.244826128715601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435539034296267E-2"/>
                  <c:y val="-2.244826128715601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392565057160401E-2"/>
                  <c:y val="-1.122413064357803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2015 г</c:v>
                </c:pt>
                <c:pt idx="1">
                  <c:v>2016 г</c:v>
                </c:pt>
                <c:pt idx="2">
                  <c:v>2017 г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178.4</c:v>
                </c:pt>
                <c:pt idx="1">
                  <c:v>145</c:v>
                </c:pt>
                <c:pt idx="2">
                  <c:v>160.69999999999999</c:v>
                </c:pt>
              </c:numCache>
            </c:numRef>
          </c:val>
        </c:ser>
        <c:shape val="cylinder"/>
        <c:axId val="127030016"/>
        <c:axId val="127031552"/>
        <c:axId val="0"/>
      </c:bar3DChart>
      <c:catAx>
        <c:axId val="127030016"/>
        <c:scaling>
          <c:orientation val="minMax"/>
        </c:scaling>
        <c:delete val="1"/>
        <c:axPos val="b"/>
        <c:numFmt formatCode="General" sourceLinked="0"/>
        <c:tickLblPos val="none"/>
        <c:crossAx val="127031552"/>
        <c:crosses val="autoZero"/>
        <c:auto val="1"/>
        <c:lblAlgn val="ctr"/>
        <c:lblOffset val="100"/>
      </c:catAx>
      <c:valAx>
        <c:axId val="1270315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7030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068254889219696"/>
          <c:y val="0.29160821685904226"/>
          <c:w val="0.21930166715271704"/>
          <c:h val="0.62162372957976064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3036838499426097E-2"/>
          <c:y val="0.10465248363795952"/>
          <c:w val="0.64712574122679301"/>
          <c:h val="0.85829367956853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95250"/>
              <a:bevelB w="95250"/>
            </a:sp3d>
          </c:spPr>
          <c:explosion val="25"/>
          <c:dPt>
            <c:idx val="1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2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3"/>
            <c:spPr>
              <a:solidFill>
                <a:srgbClr val="CC00CC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Pt>
            <c:idx val="7"/>
            <c:spPr>
              <a:solidFill>
                <a:srgbClr val="33CC33"/>
              </a:solidFill>
              <a:scene3d>
                <a:camera prst="orthographicFront"/>
                <a:lightRig rig="threePt" dir="t"/>
              </a:scene3d>
              <a:sp3d>
                <a:bevelT w="95250"/>
                <a:bevelB w="95250"/>
              </a:sp3d>
            </c:spPr>
          </c:dPt>
          <c:dLbls>
            <c:dLbl>
              <c:idx val="0"/>
              <c:layout>
                <c:manualLayout>
                  <c:x val="-6.3658956875162015E-2"/>
                  <c:y val="0.1119887543064144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2.99770402367710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1288375365700105E-4"/>
                  <c:y val="-5.013588351907581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905061474650966E-2"/>
                  <c:y val="-0.1117071062451180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3875368014665086E-2"/>
                  <c:y val="-5.74492022046352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9.2485094248787175E-3"/>
                  <c:y val="-3.874314163629743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4.4860756212272814E-3"/>
                  <c:y val="-3.20119863813048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Лист1!$A$2:$A$11</c:f>
              <c:strCache>
                <c:ptCount val="10"/>
                <c:pt idx="0">
                  <c:v>НДФЛ</c:v>
                </c:pt>
                <c:pt idx="1">
                  <c:v>Единый налог на вмененный доход</c:v>
                </c:pt>
                <c:pt idx="2">
                  <c:v>Единый сельскохозяйственный налог</c:v>
                </c:pt>
                <c:pt idx="3">
                  <c:v>Налог на имущество физ.лиц</c:v>
                </c:pt>
                <c:pt idx="4">
                  <c:v>Земельный налог</c:v>
                </c:pt>
                <c:pt idx="5">
                  <c:v>Государственная пошлина</c:v>
                </c:pt>
                <c:pt idx="6">
                  <c:v>Акцизы</c:v>
                </c:pt>
                <c:pt idx="7">
                  <c:v>Доходы полученные в виде арендной платы</c:v>
                </c:pt>
                <c:pt idx="8">
                  <c:v>Штрафы, штрафные санкции</c:v>
                </c:pt>
                <c:pt idx="9">
                  <c:v>Другие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71.8</c:v>
                </c:pt>
                <c:pt idx="1">
                  <c:v>3.8</c:v>
                </c:pt>
                <c:pt idx="2">
                  <c:v>1.7</c:v>
                </c:pt>
                <c:pt idx="3">
                  <c:v>0.1</c:v>
                </c:pt>
                <c:pt idx="4">
                  <c:v>10.5</c:v>
                </c:pt>
                <c:pt idx="5">
                  <c:v>0.9</c:v>
                </c:pt>
                <c:pt idx="6">
                  <c:v>2.5</c:v>
                </c:pt>
                <c:pt idx="7">
                  <c:v>2.4</c:v>
                </c:pt>
                <c:pt idx="8">
                  <c:v>0.30000000000000021</c:v>
                </c:pt>
                <c:pt idx="9">
                  <c:v>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107635851074166"/>
          <c:y val="4.7594243175869784E-3"/>
          <c:w val="0.3189235918231314"/>
          <c:h val="0.99524057568241298"/>
        </c:manualLayout>
      </c:layout>
      <c:txPr>
        <a:bodyPr/>
        <a:lstStyle/>
        <a:p>
          <a:pPr>
            <a:defRPr sz="1550" b="1" i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floor>
      <c:spPr>
        <a:noFill/>
      </c:spPr>
    </c:floor>
    <c:sideWall>
      <c:spPr>
        <a:ln>
          <a:solidFill>
            <a:schemeClr val="accent1"/>
          </a:solidFill>
        </a:ln>
      </c:spPr>
    </c:sideWall>
    <c:backWall>
      <c:spPr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2.4098301463771812E-2"/>
          <c:y val="3.8249800948042811E-2"/>
          <c:w val="0.96538174502349983"/>
          <c:h val="0.50089554092755129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6600FF"/>
            </a:solidFill>
          </c:spPr>
          <c:dLbls>
            <c:dLbl>
              <c:idx val="0"/>
              <c:layout>
                <c:manualLayout>
                  <c:x val="-1.301084943203034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6738996213535507E-3"/>
                  <c:y val="-2.69453085459641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3010849432030343E-2"/>
                  <c:y val="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38.700000000000003</c:v>
                </c:pt>
                <c:pt idx="1">
                  <c:v>186</c:v>
                </c:pt>
                <c:pt idx="2">
                  <c:v>19.399999999999999</c:v>
                </c:pt>
                <c:pt idx="3">
                  <c:v>1.8</c:v>
                </c:pt>
                <c:pt idx="4">
                  <c:v>4.2</c:v>
                </c:pt>
                <c:pt idx="5">
                  <c:v>3.7</c:v>
                </c:pt>
                <c:pt idx="6">
                  <c:v>31.5</c:v>
                </c:pt>
                <c:pt idx="7">
                  <c:v>1.4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FF3300"/>
            </a:solidFill>
          </c:spPr>
          <c:dLbls>
            <c:dLbl>
              <c:idx val="0"/>
              <c:layout>
                <c:manualLayout>
                  <c:x val="5.7825997475690434E-3"/>
                  <c:y val="-4.8991470083570984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119549558245806E-2"/>
                  <c:y val="-2.20463544174104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34.700000000000003</c:v>
                </c:pt>
                <c:pt idx="1">
                  <c:v>175.2</c:v>
                </c:pt>
                <c:pt idx="2">
                  <c:v>10.4</c:v>
                </c:pt>
                <c:pt idx="3">
                  <c:v>1.5</c:v>
                </c:pt>
                <c:pt idx="4">
                  <c:v>3.6</c:v>
                </c:pt>
                <c:pt idx="5">
                  <c:v>3</c:v>
                </c:pt>
                <c:pt idx="6">
                  <c:v>30.4</c:v>
                </c:pt>
                <c:pt idx="7">
                  <c:v>0.9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8793449179599353E-2"/>
                  <c:y val="-1.22478675208927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358648674737421E-2"/>
                  <c:y val="-2.449573504178548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119549558245806E-2"/>
                  <c:y val="-2.4495735041785492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Социальная политика</c:v>
                </c:pt>
                <c:pt idx="3">
                  <c:v>Национальная безопасность</c:v>
                </c:pt>
                <c:pt idx="4">
                  <c:v>ЖКХ</c:v>
                </c:pt>
                <c:pt idx="5">
                  <c:v>Национальная экономика</c:v>
                </c:pt>
                <c:pt idx="6">
                  <c:v>Культура</c:v>
                </c:pt>
                <c:pt idx="7">
                  <c:v>Другие расходы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34.800000000000004</c:v>
                </c:pt>
                <c:pt idx="1">
                  <c:v>177.9</c:v>
                </c:pt>
                <c:pt idx="2">
                  <c:v>21.7</c:v>
                </c:pt>
                <c:pt idx="3">
                  <c:v>1.5</c:v>
                </c:pt>
                <c:pt idx="4">
                  <c:v>3.6</c:v>
                </c:pt>
                <c:pt idx="5">
                  <c:v>3.4</c:v>
                </c:pt>
                <c:pt idx="6">
                  <c:v>30.5</c:v>
                </c:pt>
                <c:pt idx="7">
                  <c:v>0.9</c:v>
                </c:pt>
              </c:numCache>
            </c:numRef>
          </c:val>
        </c:ser>
        <c:gapWidth val="66"/>
        <c:gapDepth val="261"/>
        <c:shape val="cylinder"/>
        <c:axId val="129899904"/>
        <c:axId val="129909888"/>
        <c:axId val="0"/>
      </c:bar3DChart>
      <c:catAx>
        <c:axId val="129899904"/>
        <c:scaling>
          <c:orientation val="minMax"/>
        </c:scaling>
        <c:axPos val="b"/>
        <c:numFmt formatCode="General" sourceLinked="0"/>
        <c:tickLblPos val="nextTo"/>
        <c:spPr>
          <a:ln>
            <a:noFill/>
          </a:ln>
        </c:spPr>
        <c:txPr>
          <a:bodyPr rot="-5400000" vert="horz"/>
          <a:lstStyle/>
          <a:p>
            <a:pPr>
              <a:defRPr b="1">
                <a:latin typeface="Algerian" pitchFamily="82" charset="0"/>
              </a:defRPr>
            </a:pPr>
            <a:endParaRPr lang="ru-RU"/>
          </a:p>
        </c:txPr>
        <c:crossAx val="129909888"/>
        <c:crosses val="autoZero"/>
        <c:auto val="1"/>
        <c:lblAlgn val="ctr"/>
        <c:lblOffset val="100"/>
      </c:catAx>
      <c:valAx>
        <c:axId val="129909888"/>
        <c:scaling>
          <c:orientation val="minMax"/>
        </c:scaling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tickLblPos val="none"/>
        <c:crossAx val="129899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949756790308364"/>
          <c:y val="0.60133191219494164"/>
          <c:w val="0.11130055597687219"/>
          <c:h val="0.28725068356602351"/>
        </c:manualLayout>
      </c:layout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50"/>
      <c:rotY val="90"/>
      <c:perspective val="50"/>
    </c:view3D>
    <c:plotArea>
      <c:layout>
        <c:manualLayout>
          <c:layoutTarget val="inner"/>
          <c:xMode val="edge"/>
          <c:yMode val="edge"/>
          <c:x val="0"/>
          <c:y val="1.6099431712974652E-2"/>
          <c:w val="1"/>
          <c:h val="0.973211446934055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3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00B0F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5"/>
            <c:spPr>
              <a:solidFill>
                <a:srgbClr val="FF6600"/>
              </a:solidFill>
            </c:spPr>
          </c:dPt>
          <c:dPt>
            <c:idx val="6"/>
            <c:spPr>
              <a:solidFill>
                <a:srgbClr val="FF33CC"/>
              </a:solidFill>
            </c:spPr>
          </c:dPt>
          <c:dPt>
            <c:idx val="7"/>
            <c:spPr>
              <a:solidFill>
                <a:srgbClr val="99FF33"/>
              </a:solidFill>
            </c:spPr>
          </c:dPt>
          <c:dLbls>
            <c:dLbl>
              <c:idx val="0"/>
              <c:layout>
                <c:manualLayout>
                  <c:x val="0"/>
                  <c:y val="0.18706360067736658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307104536594189E-2"/>
                  <c:y val="0.10823797355849371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085344970852642E-2"/>
                  <c:y val="-2.0316134907569193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6848600844167E-2"/>
                  <c:y val="-0.1206341130446786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0088479608785432E-2"/>
                  <c:y val="-9.0427873333939687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8136754318390713E-2"/>
                  <c:y val="2.5620890608114292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1200" dirty="0" smtClean="0"/>
                      <a:t>С</a:t>
                    </a:r>
                    <a:r>
                      <a:rPr lang="ru-RU" dirty="0" smtClean="0"/>
                      <a:t>оциальная </a:t>
                    </a:r>
                    <a:r>
                      <a:rPr lang="ru-RU" dirty="0"/>
                      <a:t>политика; 5,3</a:t>
                    </a:r>
                  </a:p>
                </c:rich>
              </c:tx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9.7121325362379884E-2"/>
                  <c:y val="6.507989011321974E-2"/>
                </c:manualLayout>
              </c:layout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anchor="t" anchorCtr="1"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Val val="1"/>
            <c:showCatName val="1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Образование</c:v>
                </c:pt>
                <c:pt idx="2">
                  <c:v>Культура</c:v>
                </c:pt>
                <c:pt idx="3">
                  <c:v>ЖКХ</c:v>
                </c:pt>
                <c:pt idx="4">
                  <c:v>Национальная безопасность</c:v>
                </c:pt>
                <c:pt idx="5">
                  <c:v>Национальная экономика</c:v>
                </c:pt>
                <c:pt idx="6">
                  <c:v>Социальная политика</c:v>
                </c:pt>
                <c:pt idx="7">
                  <c:v>прочие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13.5</c:v>
                </c:pt>
                <c:pt idx="1">
                  <c:v>64.900000000000006</c:v>
                </c:pt>
                <c:pt idx="2">
                  <c:v>11</c:v>
                </c:pt>
                <c:pt idx="3">
                  <c:v>1.5</c:v>
                </c:pt>
                <c:pt idx="4">
                  <c:v>1.3</c:v>
                </c:pt>
                <c:pt idx="5">
                  <c:v>0.5</c:v>
                </c:pt>
                <c:pt idx="6">
                  <c:v>6.8</c:v>
                </c:pt>
                <c:pt idx="7">
                  <c:v>0.4</c:v>
                </c:pt>
              </c:numCache>
            </c:numRef>
          </c:val>
        </c:ser>
        <c:dLbls>
          <c:showVal val="1"/>
          <c:showCatName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6896748062475817E-2"/>
          <c:y val="4.015575705411982E-2"/>
          <c:w val="0.71673980668814996"/>
          <c:h val="0.9196884858917595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 prst="relaxedInset"/>
              <a:bevelB w="101600" prst="riblet"/>
            </a:sp3d>
          </c:spPr>
          <c:dLbls>
            <c:dLbl>
              <c:idx val="1"/>
              <c:layout>
                <c:manualLayout>
                  <c:x val="-2.1285949070792926E-2"/>
                  <c:y val="-1.7581901202768199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204249336280651E-3"/>
                  <c:y val="-1.004680068729610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</c:v>
                </c:pt>
                <c:pt idx="1">
                  <c:v>2018 г</c:v>
                </c:pt>
                <c:pt idx="2">
                  <c:v>2019 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291.2</c:v>
                </c:pt>
                <c:pt idx="1">
                  <c:v>259.60000000000002</c:v>
                </c:pt>
                <c:pt idx="2">
                  <c:v>281.39999999999975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  <a:scene3d>
              <a:camera prst="orthographicFront"/>
              <a:lightRig rig="threePt" dir="t"/>
            </a:scene3d>
            <a:sp3d prstMaterial="metal">
              <a:bevelT prst="relaxedInset"/>
              <a:bevelB w="152400" h="50800" prst="softRound"/>
            </a:sp3d>
          </c:spPr>
          <c:dLbls>
            <c:dLbl>
              <c:idx val="0"/>
              <c:layout>
                <c:manualLayout>
                  <c:x val="2.7367648805305185E-2"/>
                  <c:y val="0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806374004420999E-2"/>
                  <c:y val="-1.114047800620846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3449348539817444E-2"/>
                  <c:y val="-1.507020103094413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</c:v>
                </c:pt>
                <c:pt idx="1">
                  <c:v>2018 г</c:v>
                </c:pt>
                <c:pt idx="2">
                  <c:v>2019 г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286.7</c:v>
                </c:pt>
                <c:pt idx="1">
                  <c:v>259.7</c:v>
                </c:pt>
                <c:pt idx="2">
                  <c:v>274.3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(профицит)</c:v>
                </c:pt>
              </c:strCache>
            </c:strRef>
          </c:tx>
          <c:spPr>
            <a:solidFill>
              <a:srgbClr val="33CC33"/>
            </a:solidFill>
            <a:scene3d>
              <a:camera prst="orthographicFront"/>
              <a:lightRig rig="threePt" dir="t"/>
            </a:scene3d>
            <a:sp3d>
              <a:bevelT prst="relaxedInset"/>
              <a:bevelB prst="relaxedInset"/>
            </a:sp3d>
          </c:spPr>
          <c:dLbls>
            <c:dLbl>
              <c:idx val="0"/>
              <c:layout>
                <c:manualLayout>
                  <c:x val="9.1225496017684309E-3"/>
                  <c:y val="-2.7628701890064271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85949070792988E-2"/>
                  <c:y val="1.2559291945788319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1051473207957725E-2"/>
                  <c:y val="1.5070398802611126E-2"/>
                </c:manualLayout>
              </c:layout>
              <c:spPr/>
              <c:txPr>
                <a:bodyPr/>
                <a:lstStyle/>
                <a:p>
                  <a:pPr>
                    <a:defRPr sz="18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2017 г</c:v>
                </c:pt>
                <c:pt idx="1">
                  <c:v>2018 г</c:v>
                </c:pt>
                <c:pt idx="2">
                  <c:v>2019 г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4.5</c:v>
                </c:pt>
                <c:pt idx="1">
                  <c:v>-0.1</c:v>
                </c:pt>
                <c:pt idx="2">
                  <c:v>7.1</c:v>
                </c:pt>
              </c:numCache>
            </c:numRef>
          </c:val>
        </c:ser>
        <c:shape val="cylinder"/>
        <c:axId val="144264192"/>
        <c:axId val="144286464"/>
        <c:axId val="0"/>
      </c:bar3DChart>
      <c:catAx>
        <c:axId val="144264192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44286464"/>
        <c:crosses val="autoZero"/>
        <c:auto val="1"/>
        <c:lblAlgn val="ctr"/>
        <c:lblOffset val="100"/>
      </c:catAx>
      <c:valAx>
        <c:axId val="144286464"/>
        <c:scaling>
          <c:orientation val="minMax"/>
        </c:scaling>
        <c:axPos val="l"/>
        <c:majorGridlines/>
        <c:numFmt formatCode="General" sourceLinked="1"/>
        <c:tickLblPos val="nextTo"/>
        <c:crossAx val="144264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539145554708799"/>
          <c:y val="0.38789570155148012"/>
          <c:w val="0.21548599485114764"/>
          <c:h val="0.41258591201217648"/>
        </c:manualLayout>
      </c:layout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10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225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0FBF0670-E79F-44C0-8B5F-4A80809ECF31}" type="presOf" srcId="{7179A372-81CE-4665-915B-75553954DC79}" destId="{EF574405-5E32-4FC2-A380-2BEE8FD24D74}" srcOrd="0" destOrd="0" presId="urn:microsoft.com/office/officeart/2005/8/layout/hierarchy1"/>
    <dgm:cxn modelId="{F9CF2880-D6AA-4633-A8B4-CBB55EA851BA}" type="presOf" srcId="{09CEA686-1759-4FFA-99B9-F57E21811A90}" destId="{E206FD48-1420-4B28-9A85-479D57A878C9}" srcOrd="0" destOrd="0" presId="urn:microsoft.com/office/officeart/2005/8/layout/hierarchy1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EAA12B44-68E1-46B8-9028-717231D6367C}" type="presOf" srcId="{F668A792-2DFA-43DC-9734-684C1BBE4259}" destId="{8102E4BB-1932-4E65-A5C2-E4A7C882675E}" srcOrd="0" destOrd="0" presId="urn:microsoft.com/office/officeart/2005/8/layout/hierarchy1"/>
    <dgm:cxn modelId="{13F2011B-646A-48F7-8E3E-786AD41E4478}" type="presOf" srcId="{EFDB7B73-6357-4AA6-8847-032649B18500}" destId="{278D19AC-3CBC-4B99-BFDC-CA0C1E79B796}" srcOrd="0" destOrd="0" presId="urn:microsoft.com/office/officeart/2005/8/layout/hierarchy1"/>
    <dgm:cxn modelId="{1B7F91C1-8725-474D-B0A5-150CBBDA63BD}" type="presOf" srcId="{E6B1EBD2-B1F5-422D-AAFA-0C6B63F2FC32}" destId="{8A3E2699-130F-4CAD-856C-9A6E4676DD7D}" srcOrd="0" destOrd="0" presId="urn:microsoft.com/office/officeart/2005/8/layout/hierarchy1"/>
    <dgm:cxn modelId="{D7B89306-A9F9-40BE-8C91-FA5C5C2DCED9}" type="presOf" srcId="{530470B2-99D0-4396-A6E0-6A825E002BC3}" destId="{E8BE9AD5-3FAB-4B2D-AFCF-1DDD2B64CBA6}" srcOrd="0" destOrd="0" presId="urn:microsoft.com/office/officeart/2005/8/layout/hierarchy1"/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CA3DC064-194F-455F-AD2B-079820EE9B11}" type="presParOf" srcId="{278D19AC-3CBC-4B99-BFDC-CA0C1E79B796}" destId="{5BBAA0D3-296A-418E-95E8-3A41397A5208}" srcOrd="0" destOrd="0" presId="urn:microsoft.com/office/officeart/2005/8/layout/hierarchy1"/>
    <dgm:cxn modelId="{4BE832F6-C29A-4DD7-BA49-816BC5D99ECF}" type="presParOf" srcId="{5BBAA0D3-296A-418E-95E8-3A41397A5208}" destId="{4BF75FC3-3502-450D-A35D-E9032D202948}" srcOrd="0" destOrd="0" presId="urn:microsoft.com/office/officeart/2005/8/layout/hierarchy1"/>
    <dgm:cxn modelId="{54675053-B5AA-465D-B122-9EE7A941DFBD}" type="presParOf" srcId="{4BF75FC3-3502-450D-A35D-E9032D202948}" destId="{C916B893-C9A6-4154-ADF8-D71DE5EAE74C}" srcOrd="0" destOrd="0" presId="urn:microsoft.com/office/officeart/2005/8/layout/hierarchy1"/>
    <dgm:cxn modelId="{DD59570C-8C14-46E8-A704-FA7E7277832B}" type="presParOf" srcId="{4BF75FC3-3502-450D-A35D-E9032D202948}" destId="{EF574405-5E32-4FC2-A380-2BEE8FD24D74}" srcOrd="1" destOrd="0" presId="urn:microsoft.com/office/officeart/2005/8/layout/hierarchy1"/>
    <dgm:cxn modelId="{46AF2381-E125-401B-86E4-4D878CDFAB8E}" type="presParOf" srcId="{5BBAA0D3-296A-418E-95E8-3A41397A5208}" destId="{0FD82C7B-52B0-467D-B797-EB74F80B581C}" srcOrd="1" destOrd="0" presId="urn:microsoft.com/office/officeart/2005/8/layout/hierarchy1"/>
    <dgm:cxn modelId="{C12305A1-F593-4C80-9522-FAE3C3359473}" type="presParOf" srcId="{0FD82C7B-52B0-467D-B797-EB74F80B581C}" destId="{E206FD48-1420-4B28-9A85-479D57A878C9}" srcOrd="0" destOrd="0" presId="urn:microsoft.com/office/officeart/2005/8/layout/hierarchy1"/>
    <dgm:cxn modelId="{10EE760A-4B47-4B94-B97F-C454AF5FC017}" type="presParOf" srcId="{0FD82C7B-52B0-467D-B797-EB74F80B581C}" destId="{50BFEF51-9BFD-4665-A38E-AA8C971E2A72}" srcOrd="1" destOrd="0" presId="urn:microsoft.com/office/officeart/2005/8/layout/hierarchy1"/>
    <dgm:cxn modelId="{DB96268C-7413-4D75-9265-701BB3095846}" type="presParOf" srcId="{50BFEF51-9BFD-4665-A38E-AA8C971E2A72}" destId="{019093B2-C102-42B4-B3C8-7F28052DF3A5}" srcOrd="0" destOrd="0" presId="urn:microsoft.com/office/officeart/2005/8/layout/hierarchy1"/>
    <dgm:cxn modelId="{28E7C4D7-8D94-41D4-933E-A0E586BC13D2}" type="presParOf" srcId="{019093B2-C102-42B4-B3C8-7F28052DF3A5}" destId="{9F2BD460-9807-4766-9F19-B906E96D1494}" srcOrd="0" destOrd="0" presId="urn:microsoft.com/office/officeart/2005/8/layout/hierarchy1"/>
    <dgm:cxn modelId="{C15F5493-1D23-4385-B3A7-11A47289CE10}" type="presParOf" srcId="{019093B2-C102-42B4-B3C8-7F28052DF3A5}" destId="{E8BE9AD5-3FAB-4B2D-AFCF-1DDD2B64CBA6}" srcOrd="1" destOrd="0" presId="urn:microsoft.com/office/officeart/2005/8/layout/hierarchy1"/>
    <dgm:cxn modelId="{ECDB1F8C-1456-4C6C-AEB2-41B9BFBAD824}" type="presParOf" srcId="{50BFEF51-9BFD-4665-A38E-AA8C971E2A72}" destId="{99CA94F6-84A0-430A-9FCE-F5CA94C8B6E4}" srcOrd="1" destOrd="0" presId="urn:microsoft.com/office/officeart/2005/8/layout/hierarchy1"/>
    <dgm:cxn modelId="{9F7A6218-C88E-4A7B-8FCD-5576F86819CE}" type="presParOf" srcId="{0FD82C7B-52B0-467D-B797-EB74F80B581C}" destId="{8102E4BB-1932-4E65-A5C2-E4A7C882675E}" srcOrd="2" destOrd="0" presId="urn:microsoft.com/office/officeart/2005/8/layout/hierarchy1"/>
    <dgm:cxn modelId="{D9FF227E-8644-4F33-AF80-569B49B7CD42}" type="presParOf" srcId="{0FD82C7B-52B0-467D-B797-EB74F80B581C}" destId="{B6C8F942-AB29-4CF0-A395-3ED297B6D722}" srcOrd="3" destOrd="0" presId="urn:microsoft.com/office/officeart/2005/8/layout/hierarchy1"/>
    <dgm:cxn modelId="{14E9447F-9FED-4B5E-8946-9A81F8444A44}" type="presParOf" srcId="{B6C8F942-AB29-4CF0-A395-3ED297B6D722}" destId="{5D4D3E1A-01DA-4E68-B0AE-23E72041A796}" srcOrd="0" destOrd="0" presId="urn:microsoft.com/office/officeart/2005/8/layout/hierarchy1"/>
    <dgm:cxn modelId="{1642C77F-F529-4F16-8DF6-7CB7E7C4BC5E}" type="presParOf" srcId="{5D4D3E1A-01DA-4E68-B0AE-23E72041A796}" destId="{F65948E7-BE66-499C-86C7-D2597F5D8D38}" srcOrd="0" destOrd="0" presId="urn:microsoft.com/office/officeart/2005/8/layout/hierarchy1"/>
    <dgm:cxn modelId="{28462DBE-1ADB-4ACA-9FB9-B09FB9EA2A78}" type="presParOf" srcId="{5D4D3E1A-01DA-4E68-B0AE-23E72041A796}" destId="{8A3E2699-130F-4CAD-856C-9A6E4676DD7D}" srcOrd="1" destOrd="0" presId="urn:microsoft.com/office/officeart/2005/8/layout/hierarchy1"/>
    <dgm:cxn modelId="{BB865A8E-AE30-45D3-A63C-40B84EE96DD9}" type="presParOf" srcId="{B6C8F942-AB29-4CF0-A395-3ED297B6D722}" destId="{13970720-D4C9-4049-943E-76BAD684DD49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Предоставление общего и дополнительного образования</a:t>
          </a:r>
          <a:endParaRPr lang="ru-RU" b="1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Создание благоприятных условий для полноценной жизнедеятельности детей-сирот в ОУ</a:t>
          </a:r>
          <a:endParaRPr lang="ru-RU" b="1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Переподготовка, повышение квалификации и проведение аттестации</a:t>
          </a:r>
          <a:endParaRPr lang="ru-RU" b="1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EA30EF3F-035C-49AE-9C5E-6C76818F9A37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Организация отдыха, оздоровления и занятости детей в Рязанской области</a:t>
          </a:r>
          <a:endParaRPr lang="ru-RU" b="1" dirty="0">
            <a:solidFill>
              <a:schemeClr val="tx1"/>
            </a:solidFill>
          </a:endParaRPr>
        </a:p>
      </dgm:t>
    </dgm:pt>
    <dgm:pt modelId="{732721EC-5174-4116-9DBB-DB4FFC72894F}" type="parTrans" cxnId="{976B5327-08D8-492C-A2C2-8957648E1D95}">
      <dgm:prSet/>
      <dgm:spPr/>
      <dgm:t>
        <a:bodyPr/>
        <a:lstStyle/>
        <a:p>
          <a:endParaRPr lang="ru-RU"/>
        </a:p>
      </dgm:t>
    </dgm:pt>
    <dgm:pt modelId="{BB05A8BC-67BA-481A-873F-80D94A16B646}" type="sibTrans" cxnId="{976B5327-08D8-492C-A2C2-8957648E1D95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4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4" custLinFactNeighborY="479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4" custScaleY="110883" custLinFactY="2124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E8E286-58E0-475B-9411-FA879642F77C}" type="pres">
      <dgm:prSet presAssocID="{F617FA9E-0761-4419-8DCC-52BAD908D1B8}" presName="spacer" presStyleCnt="0"/>
      <dgm:spPr/>
    </dgm:pt>
    <dgm:pt modelId="{94BB8861-0CDA-42D4-AE0C-4F49B6748575}" type="pres">
      <dgm:prSet presAssocID="{EA30EF3F-035C-49AE-9C5E-6C76818F9A37}" presName="parentText" presStyleLbl="node1" presStyleIdx="3" presStyleCnt="4" custLinFactY="12221" custLinFactNeighborX="99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25F3E7-EFE7-4767-99F3-B4B33C7F7934}" type="presOf" srcId="{2D750E94-798F-462E-8FD3-59EE117AF20A}" destId="{61FCEBA9-04A7-477E-88B9-D3CBE9C944E9}" srcOrd="0" destOrd="0" presId="urn:microsoft.com/office/officeart/2005/8/layout/vList2"/>
    <dgm:cxn modelId="{5872139D-A6ED-4036-9D3E-A21B85781C4A}" type="presOf" srcId="{1C52D078-FE41-4438-A5C5-38CAD191906E}" destId="{E6970217-4CF4-4011-94D5-10E5FD3CC8A2}" srcOrd="0" destOrd="0" presId="urn:microsoft.com/office/officeart/2005/8/layout/vList2"/>
    <dgm:cxn modelId="{A3A6AE7B-32C6-4B72-BAC5-3F3FE7567BC9}" type="presOf" srcId="{1BDE3377-7C33-4F04-9B83-046ADD70DAC4}" destId="{3CFF7159-7FAF-4DDD-B1D5-8338FA14B30A}" srcOrd="0" destOrd="0" presId="urn:microsoft.com/office/officeart/2005/8/layout/vList2"/>
    <dgm:cxn modelId="{858D4E70-445C-4E9F-870D-801BBD37BF5C}" type="presOf" srcId="{EA30EF3F-035C-49AE-9C5E-6C76818F9A37}" destId="{94BB8861-0CDA-42D4-AE0C-4F49B6748575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976B5327-08D8-492C-A2C2-8957648E1D95}" srcId="{ED59D6C1-B000-4912-ABBD-4ED3462477A1}" destId="{EA30EF3F-035C-49AE-9C5E-6C76818F9A37}" srcOrd="3" destOrd="0" parTransId="{732721EC-5174-4116-9DBB-DB4FFC72894F}" sibTransId="{BB05A8BC-67BA-481A-873F-80D94A16B646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DAC31CCE-B20F-4718-9398-5108A303665B}" type="presOf" srcId="{ED59D6C1-B000-4912-ABBD-4ED3462477A1}" destId="{3A227AB9-3A95-40C6-BCB1-BAD1BDE20A66}" srcOrd="0" destOrd="0" presId="urn:microsoft.com/office/officeart/2005/8/layout/vList2"/>
    <dgm:cxn modelId="{9F26110A-813A-409E-849B-5F6DF65240D7}" type="presParOf" srcId="{3A227AB9-3A95-40C6-BCB1-BAD1BDE20A66}" destId="{E6970217-4CF4-4011-94D5-10E5FD3CC8A2}" srcOrd="0" destOrd="0" presId="urn:microsoft.com/office/officeart/2005/8/layout/vList2"/>
    <dgm:cxn modelId="{209858CE-E54F-454E-8FC2-FCE10F8414A6}" type="presParOf" srcId="{3A227AB9-3A95-40C6-BCB1-BAD1BDE20A66}" destId="{7315C2A7-D65B-480B-B052-E09DFBC207F5}" srcOrd="1" destOrd="0" presId="urn:microsoft.com/office/officeart/2005/8/layout/vList2"/>
    <dgm:cxn modelId="{C89209FA-32D4-4C86-ABA0-A1D0AB298266}" type="presParOf" srcId="{3A227AB9-3A95-40C6-BCB1-BAD1BDE20A66}" destId="{61FCEBA9-04A7-477E-88B9-D3CBE9C944E9}" srcOrd="2" destOrd="0" presId="urn:microsoft.com/office/officeart/2005/8/layout/vList2"/>
    <dgm:cxn modelId="{F1ECAD6B-638F-405F-A2E9-72CBCED2CB91}" type="presParOf" srcId="{3A227AB9-3A95-40C6-BCB1-BAD1BDE20A66}" destId="{CC987528-370D-44A1-93F4-FCAB994F8380}" srcOrd="3" destOrd="0" presId="urn:microsoft.com/office/officeart/2005/8/layout/vList2"/>
    <dgm:cxn modelId="{C297C0BF-45FC-46B1-A228-217E89B62B78}" type="presParOf" srcId="{3A227AB9-3A95-40C6-BCB1-BAD1BDE20A66}" destId="{3CFF7159-7FAF-4DDD-B1D5-8338FA14B30A}" srcOrd="4" destOrd="0" presId="urn:microsoft.com/office/officeart/2005/8/layout/vList2"/>
    <dgm:cxn modelId="{973228BB-B41A-43A3-A8F9-44F5721D3318}" type="presParOf" srcId="{3A227AB9-3A95-40C6-BCB1-BAD1BDE20A66}" destId="{7BE8E286-58E0-475B-9411-FA879642F77C}" srcOrd="5" destOrd="0" presId="urn:microsoft.com/office/officeart/2005/8/layout/vList2"/>
    <dgm:cxn modelId="{570F7B65-3F7E-4FB8-A99A-2B14E07E9161}" type="presParOf" srcId="{3A227AB9-3A95-40C6-BCB1-BAD1BDE20A66}" destId="{94BB8861-0CDA-42D4-AE0C-4F49B6748575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Создание условий для улучшения доступа населения к культурным ценностям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Обеспечение сохранности объектов культурного и исторического наследия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Сохранение и развитие кадрового и творческого потенциала отрасли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NeighborY="5449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4AD20-ABDF-435F-A8C4-C38BA4E354C4}" type="presOf" srcId="{1BDE3377-7C33-4F04-9B83-046ADD70DAC4}" destId="{3CFF7159-7FAF-4DDD-B1D5-8338FA14B30A}" srcOrd="0" destOrd="0" presId="urn:microsoft.com/office/officeart/2005/8/layout/vList2"/>
    <dgm:cxn modelId="{2DE68B1C-89FF-4016-B63E-C48BB462211A}" type="presOf" srcId="{ED59D6C1-B000-4912-ABBD-4ED3462477A1}" destId="{3A227AB9-3A95-40C6-BCB1-BAD1BDE20A66}" srcOrd="0" destOrd="0" presId="urn:microsoft.com/office/officeart/2005/8/layout/vList2"/>
    <dgm:cxn modelId="{42887CF0-8AEF-468D-A50F-9C572800B644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4BA5EC3B-1F22-4119-981F-48904793FF01}" type="presOf" srcId="{2D750E94-798F-462E-8FD3-59EE117AF20A}" destId="{61FCEBA9-04A7-477E-88B9-D3CBE9C944E9}" srcOrd="0" destOrd="0" presId="urn:microsoft.com/office/officeart/2005/8/layout/vList2"/>
    <dgm:cxn modelId="{81ADCCF3-6BD0-4279-95F5-3FD7EF006628}" type="presParOf" srcId="{3A227AB9-3A95-40C6-BCB1-BAD1BDE20A66}" destId="{E6970217-4CF4-4011-94D5-10E5FD3CC8A2}" srcOrd="0" destOrd="0" presId="urn:microsoft.com/office/officeart/2005/8/layout/vList2"/>
    <dgm:cxn modelId="{597545F0-1F52-40E6-84A0-C89B852EA72E}" type="presParOf" srcId="{3A227AB9-3A95-40C6-BCB1-BAD1BDE20A66}" destId="{7315C2A7-D65B-480B-B052-E09DFBC207F5}" srcOrd="1" destOrd="0" presId="urn:microsoft.com/office/officeart/2005/8/layout/vList2"/>
    <dgm:cxn modelId="{2459F584-E55C-4D90-BE0D-938F1A6146C7}" type="presParOf" srcId="{3A227AB9-3A95-40C6-BCB1-BAD1BDE20A66}" destId="{61FCEBA9-04A7-477E-88B9-D3CBE9C944E9}" srcOrd="2" destOrd="0" presId="urn:microsoft.com/office/officeart/2005/8/layout/vList2"/>
    <dgm:cxn modelId="{B4484CF4-68B5-45EA-BFF5-65CA264309AE}" type="presParOf" srcId="{3A227AB9-3A95-40C6-BCB1-BAD1BDE20A66}" destId="{CC987528-370D-44A1-93F4-FCAB994F8380}" srcOrd="3" destOrd="0" presId="urn:microsoft.com/office/officeart/2005/8/layout/vList2"/>
    <dgm:cxn modelId="{E3CE2294-3D5E-4500-B1CB-CE8C2EDF26D7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59D6C1-B000-4912-ABBD-4ED3462477A1}" type="doc">
      <dgm:prSet loTypeId="urn:microsoft.com/office/officeart/2005/8/layout/vList2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C52D078-FE41-4438-A5C5-38CAD191906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«Охрана семьи и детства»</a:t>
          </a:r>
          <a:endParaRPr lang="ru-RU" dirty="0">
            <a:solidFill>
              <a:schemeClr val="tx1"/>
            </a:solidFill>
          </a:endParaRPr>
        </a:p>
      </dgm:t>
    </dgm:pt>
    <dgm:pt modelId="{7A3B9A07-06FB-4136-B06E-25F592EBB421}" type="parTrans" cxnId="{440E93D6-9E56-4529-8AB1-4A0DA31FC4E6}">
      <dgm:prSet/>
      <dgm:spPr/>
      <dgm:t>
        <a:bodyPr/>
        <a:lstStyle/>
        <a:p>
          <a:endParaRPr lang="ru-RU"/>
        </a:p>
      </dgm:t>
    </dgm:pt>
    <dgm:pt modelId="{31F4143B-F199-4D19-85BD-E43B35AB52F0}" type="sibTrans" cxnId="{440E93D6-9E56-4529-8AB1-4A0DA31FC4E6}">
      <dgm:prSet/>
      <dgm:spPr/>
      <dgm:t>
        <a:bodyPr/>
        <a:lstStyle/>
        <a:p>
          <a:endParaRPr lang="ru-RU"/>
        </a:p>
      </dgm:t>
    </dgm:pt>
    <dgm:pt modelId="{2D750E94-798F-462E-8FD3-59EE117AF20A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«Обеспечение жильем молодых семей»</a:t>
          </a:r>
          <a:endParaRPr lang="ru-RU" dirty="0">
            <a:solidFill>
              <a:schemeClr val="tx1"/>
            </a:solidFill>
          </a:endParaRPr>
        </a:p>
      </dgm:t>
    </dgm:pt>
    <dgm:pt modelId="{958C2166-1939-49B1-BC76-BFCFE1006A1E}" type="parTrans" cxnId="{6EB005E6-C7AD-40CF-9CA6-73C96DB112DD}">
      <dgm:prSet/>
      <dgm:spPr/>
      <dgm:t>
        <a:bodyPr/>
        <a:lstStyle/>
        <a:p>
          <a:endParaRPr lang="ru-RU"/>
        </a:p>
      </dgm:t>
    </dgm:pt>
    <dgm:pt modelId="{F9C6A7F1-19E8-4780-A6A6-D3346E63B41A}" type="sibTrans" cxnId="{6EB005E6-C7AD-40CF-9CA6-73C96DB112DD}">
      <dgm:prSet/>
      <dgm:spPr/>
      <dgm:t>
        <a:bodyPr/>
        <a:lstStyle/>
        <a:p>
          <a:endParaRPr lang="ru-RU"/>
        </a:p>
      </dgm:t>
    </dgm:pt>
    <dgm:pt modelId="{1BDE3377-7C33-4F04-9B83-046ADD70DAC4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«Демографическое развитие»</a:t>
          </a:r>
          <a:endParaRPr lang="ru-RU" dirty="0">
            <a:solidFill>
              <a:schemeClr val="tx1"/>
            </a:solidFill>
          </a:endParaRPr>
        </a:p>
      </dgm:t>
    </dgm:pt>
    <dgm:pt modelId="{C202F07D-0F0E-4F37-98A5-BAC01385A6BD}" type="parTrans" cxnId="{AA4A0ED3-C76F-433F-A623-DC39B1E75217}">
      <dgm:prSet/>
      <dgm:spPr/>
      <dgm:t>
        <a:bodyPr/>
        <a:lstStyle/>
        <a:p>
          <a:endParaRPr lang="ru-RU"/>
        </a:p>
      </dgm:t>
    </dgm:pt>
    <dgm:pt modelId="{F617FA9E-0761-4419-8DCC-52BAD908D1B8}" type="sibTrans" cxnId="{AA4A0ED3-C76F-433F-A623-DC39B1E75217}">
      <dgm:prSet/>
      <dgm:spPr/>
      <dgm:t>
        <a:bodyPr/>
        <a:lstStyle/>
        <a:p>
          <a:endParaRPr lang="ru-RU"/>
        </a:p>
      </dgm:t>
    </dgm:pt>
    <dgm:pt modelId="{3A227AB9-3A95-40C6-BCB1-BAD1BDE20A66}" type="pres">
      <dgm:prSet presAssocID="{ED59D6C1-B000-4912-ABBD-4ED346247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970217-4CF4-4011-94D5-10E5FD3CC8A2}" type="pres">
      <dgm:prSet presAssocID="{1C52D078-FE41-4438-A5C5-38CAD191906E}" presName="parentText" presStyleLbl="node1" presStyleIdx="0" presStyleCnt="3" custLinFactNeighborX="987" custLinFactNeighborY="-378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5C2A7-D65B-480B-B052-E09DFBC207F5}" type="pres">
      <dgm:prSet presAssocID="{31F4143B-F199-4D19-85BD-E43B35AB52F0}" presName="spacer" presStyleCnt="0"/>
      <dgm:spPr/>
    </dgm:pt>
    <dgm:pt modelId="{61FCEBA9-04A7-477E-88B9-D3CBE9C944E9}" type="pres">
      <dgm:prSet presAssocID="{2D750E94-798F-462E-8FD3-59EE117AF20A}" presName="parentText" presStyleLbl="node1" presStyleIdx="1" presStyleCnt="3" custLinFactNeighborX="-793" custLinFactNeighborY="-109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987528-370D-44A1-93F4-FCAB994F8380}" type="pres">
      <dgm:prSet presAssocID="{F9C6A7F1-19E8-4780-A6A6-D3346E63B41A}" presName="spacer" presStyleCnt="0"/>
      <dgm:spPr/>
    </dgm:pt>
    <dgm:pt modelId="{3CFF7159-7FAF-4DDD-B1D5-8338FA14B30A}" type="pres">
      <dgm:prSet presAssocID="{1BDE3377-7C33-4F04-9B83-046ADD70DAC4}" presName="parentText" presStyleLbl="node1" presStyleIdx="2" presStyleCnt="3" custScaleY="109492" custLinFactY="37798" custLinFactNeighborX="-344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73D420-2DD5-4205-8449-9EC11D679F37}" type="presOf" srcId="{1C52D078-FE41-4438-A5C5-38CAD191906E}" destId="{E6970217-4CF4-4011-94D5-10E5FD3CC8A2}" srcOrd="0" destOrd="0" presId="urn:microsoft.com/office/officeart/2005/8/layout/vList2"/>
    <dgm:cxn modelId="{AA4A0ED3-C76F-433F-A623-DC39B1E75217}" srcId="{ED59D6C1-B000-4912-ABBD-4ED3462477A1}" destId="{1BDE3377-7C33-4F04-9B83-046ADD70DAC4}" srcOrd="2" destOrd="0" parTransId="{C202F07D-0F0E-4F37-98A5-BAC01385A6BD}" sibTransId="{F617FA9E-0761-4419-8DCC-52BAD908D1B8}"/>
    <dgm:cxn modelId="{1F649D23-4C9D-4FE3-BA49-307279317010}" type="presOf" srcId="{ED59D6C1-B000-4912-ABBD-4ED3462477A1}" destId="{3A227AB9-3A95-40C6-BCB1-BAD1BDE20A66}" srcOrd="0" destOrd="0" presId="urn:microsoft.com/office/officeart/2005/8/layout/vList2"/>
    <dgm:cxn modelId="{07AABF2D-EB34-44E8-9478-ACD893AC85F3}" type="presOf" srcId="{2D750E94-798F-462E-8FD3-59EE117AF20A}" destId="{61FCEBA9-04A7-477E-88B9-D3CBE9C944E9}" srcOrd="0" destOrd="0" presId="urn:microsoft.com/office/officeart/2005/8/layout/vList2"/>
    <dgm:cxn modelId="{6FDA3A39-6516-406B-9AFB-C64AC7F89A4C}" type="presOf" srcId="{1BDE3377-7C33-4F04-9B83-046ADD70DAC4}" destId="{3CFF7159-7FAF-4DDD-B1D5-8338FA14B30A}" srcOrd="0" destOrd="0" presId="urn:microsoft.com/office/officeart/2005/8/layout/vList2"/>
    <dgm:cxn modelId="{6EB005E6-C7AD-40CF-9CA6-73C96DB112DD}" srcId="{ED59D6C1-B000-4912-ABBD-4ED3462477A1}" destId="{2D750E94-798F-462E-8FD3-59EE117AF20A}" srcOrd="1" destOrd="0" parTransId="{958C2166-1939-49B1-BC76-BFCFE1006A1E}" sibTransId="{F9C6A7F1-19E8-4780-A6A6-D3346E63B41A}"/>
    <dgm:cxn modelId="{440E93D6-9E56-4529-8AB1-4A0DA31FC4E6}" srcId="{ED59D6C1-B000-4912-ABBD-4ED3462477A1}" destId="{1C52D078-FE41-4438-A5C5-38CAD191906E}" srcOrd="0" destOrd="0" parTransId="{7A3B9A07-06FB-4136-B06E-25F592EBB421}" sibTransId="{31F4143B-F199-4D19-85BD-E43B35AB52F0}"/>
    <dgm:cxn modelId="{9FA0499E-AEAB-4296-A397-0AD0A1846489}" type="presParOf" srcId="{3A227AB9-3A95-40C6-BCB1-BAD1BDE20A66}" destId="{E6970217-4CF4-4011-94D5-10E5FD3CC8A2}" srcOrd="0" destOrd="0" presId="urn:microsoft.com/office/officeart/2005/8/layout/vList2"/>
    <dgm:cxn modelId="{B33B582F-BB7E-457D-8918-95504FB81276}" type="presParOf" srcId="{3A227AB9-3A95-40C6-BCB1-BAD1BDE20A66}" destId="{7315C2A7-D65B-480B-B052-E09DFBC207F5}" srcOrd="1" destOrd="0" presId="urn:microsoft.com/office/officeart/2005/8/layout/vList2"/>
    <dgm:cxn modelId="{3387D10E-8F4F-4B83-ADC7-69037311F681}" type="presParOf" srcId="{3A227AB9-3A95-40C6-BCB1-BAD1BDE20A66}" destId="{61FCEBA9-04A7-477E-88B9-D3CBE9C944E9}" srcOrd="2" destOrd="0" presId="urn:microsoft.com/office/officeart/2005/8/layout/vList2"/>
    <dgm:cxn modelId="{9C32FEBD-1967-4313-9DEA-BE702C9EBA66}" type="presParOf" srcId="{3A227AB9-3A95-40C6-BCB1-BAD1BDE20A66}" destId="{CC987528-370D-44A1-93F4-FCAB994F8380}" srcOrd="3" destOrd="0" presId="urn:microsoft.com/office/officeart/2005/8/layout/vList2"/>
    <dgm:cxn modelId="{4CB9B09A-3D9E-4FF3-89B4-6C865CFCDF19}" type="presParOf" srcId="{3A227AB9-3A95-40C6-BCB1-BAD1BDE20A66}" destId="{3CFF7159-7FAF-4DDD-B1D5-8338FA14B30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1547124-1155-40C3-9F86-A0B68465F66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4085C2B9-AA42-4A07-BD35-794D7433022D}">
      <dgm:prSet phldrT="[Текст]" custT="1"/>
      <dgm:spPr/>
      <dgm:t>
        <a:bodyPr/>
        <a:lstStyle/>
        <a:p>
          <a:r>
            <a:rPr lang="ru-RU" sz="2400" b="1" dirty="0" smtClean="0"/>
            <a:t>Доходы</a:t>
          </a:r>
          <a:endParaRPr lang="ru-RU" sz="2400" b="1" dirty="0"/>
        </a:p>
      </dgm:t>
    </dgm:pt>
    <dgm:pt modelId="{9F7871C3-1160-4A3A-BEA1-E44E9C59EB3B}" type="parTrans" cxnId="{EC185076-B5E3-492C-8AFE-3DEC1711F00B}">
      <dgm:prSet/>
      <dgm:spPr/>
      <dgm:t>
        <a:bodyPr/>
        <a:lstStyle/>
        <a:p>
          <a:endParaRPr lang="ru-RU"/>
        </a:p>
      </dgm:t>
    </dgm:pt>
    <dgm:pt modelId="{CDFE411A-6F1C-4081-BB0C-C770FA48C80E}" type="sibTrans" cxnId="{EC185076-B5E3-492C-8AFE-3DEC1711F00B}">
      <dgm:prSet/>
      <dgm:spPr/>
      <dgm:t>
        <a:bodyPr/>
        <a:lstStyle/>
        <a:p>
          <a:endParaRPr lang="ru-RU"/>
        </a:p>
      </dgm:t>
    </dgm:pt>
    <dgm:pt modelId="{5EFC2EAF-F35B-4386-842D-59AC12F271B0}" type="pres">
      <dgm:prSet presAssocID="{71547124-1155-40C3-9F86-A0B68465F662}" presName="Name0" presStyleCnt="0">
        <dgm:presLayoutVars>
          <dgm:dir/>
          <dgm:animLvl val="lvl"/>
          <dgm:resizeHandles val="exact"/>
        </dgm:presLayoutVars>
      </dgm:prSet>
      <dgm:spPr/>
    </dgm:pt>
    <dgm:pt modelId="{59C79B33-5690-4CF8-98C2-D4AB915C3EA2}" type="pres">
      <dgm:prSet presAssocID="{71547124-1155-40C3-9F86-A0B68465F662}" presName="dummy" presStyleCnt="0"/>
      <dgm:spPr/>
    </dgm:pt>
    <dgm:pt modelId="{18C22D84-1989-4AD0-ABB9-980167793CC1}" type="pres">
      <dgm:prSet presAssocID="{71547124-1155-40C3-9F86-A0B68465F662}" presName="linH" presStyleCnt="0"/>
      <dgm:spPr/>
    </dgm:pt>
    <dgm:pt modelId="{45E5A5BC-0ECD-4F77-A8BE-6F2B8C9E8D29}" type="pres">
      <dgm:prSet presAssocID="{71547124-1155-40C3-9F86-A0B68465F662}" presName="padding1" presStyleCnt="0"/>
      <dgm:spPr/>
    </dgm:pt>
    <dgm:pt modelId="{B188C204-3B51-4050-82AA-B013861312DD}" type="pres">
      <dgm:prSet presAssocID="{4085C2B9-AA42-4A07-BD35-794D7433022D}" presName="linV" presStyleCnt="0"/>
      <dgm:spPr/>
    </dgm:pt>
    <dgm:pt modelId="{22332A5E-0045-47DD-BE53-4BCFA572DBFE}" type="pres">
      <dgm:prSet presAssocID="{4085C2B9-AA42-4A07-BD35-794D7433022D}" presName="spVertical1" presStyleCnt="0"/>
      <dgm:spPr/>
    </dgm:pt>
    <dgm:pt modelId="{7A24FB11-E0DD-446C-AB0F-A26F7C3410F1}" type="pres">
      <dgm:prSet presAssocID="{4085C2B9-AA42-4A07-BD35-794D7433022D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5E53A-8C20-4CFE-94A1-22CA02203539}" type="pres">
      <dgm:prSet presAssocID="{4085C2B9-AA42-4A07-BD35-794D7433022D}" presName="spVertical2" presStyleCnt="0"/>
      <dgm:spPr/>
    </dgm:pt>
    <dgm:pt modelId="{0DAFFDC8-7A45-45D9-8A12-0ACCAAA53EA7}" type="pres">
      <dgm:prSet presAssocID="{4085C2B9-AA42-4A07-BD35-794D7433022D}" presName="spVertical3" presStyleCnt="0"/>
      <dgm:spPr/>
    </dgm:pt>
    <dgm:pt modelId="{303A7268-E5B7-4329-BDB2-663EF63836B0}" type="pres">
      <dgm:prSet presAssocID="{71547124-1155-40C3-9F86-A0B68465F662}" presName="padding2" presStyleCnt="0"/>
      <dgm:spPr/>
    </dgm:pt>
    <dgm:pt modelId="{856D8C54-7842-4BE0-9C5E-E35A90CAD8BF}" type="pres">
      <dgm:prSet presAssocID="{71547124-1155-40C3-9F86-A0B68465F662}" presName="negArrow" presStyleCnt="0"/>
      <dgm:spPr/>
    </dgm:pt>
    <dgm:pt modelId="{0BC7A5B6-886D-439B-AA1D-EC6B865F9614}" type="pres">
      <dgm:prSet presAssocID="{71547124-1155-40C3-9F86-A0B68465F662}" presName="backgroundArrow" presStyleLbl="node1" presStyleIdx="0" presStyleCnt="1" custLinFactNeighborX="-2778" custLinFactNeighborY="-5"/>
      <dgm:spPr>
        <a:solidFill>
          <a:srgbClr val="FF9900"/>
        </a:solidFill>
      </dgm:spPr>
      <dgm:t>
        <a:bodyPr/>
        <a:lstStyle/>
        <a:p>
          <a:endParaRPr lang="ru-RU"/>
        </a:p>
      </dgm:t>
    </dgm:pt>
  </dgm:ptLst>
  <dgm:cxnLst>
    <dgm:cxn modelId="{EC185076-B5E3-492C-8AFE-3DEC1711F00B}" srcId="{71547124-1155-40C3-9F86-A0B68465F662}" destId="{4085C2B9-AA42-4A07-BD35-794D7433022D}" srcOrd="0" destOrd="0" parTransId="{9F7871C3-1160-4A3A-BEA1-E44E9C59EB3B}" sibTransId="{CDFE411A-6F1C-4081-BB0C-C770FA48C80E}"/>
    <dgm:cxn modelId="{EB3D0F6A-CB35-4D5E-A887-9FA1DC7CFA44}" type="presOf" srcId="{71547124-1155-40C3-9F86-A0B68465F662}" destId="{5EFC2EAF-F35B-4386-842D-59AC12F271B0}" srcOrd="0" destOrd="0" presId="urn:microsoft.com/office/officeart/2005/8/layout/hProcess3"/>
    <dgm:cxn modelId="{8B4E88FE-F501-42D9-AFCC-729C963166EC}" type="presOf" srcId="{4085C2B9-AA42-4A07-BD35-794D7433022D}" destId="{7A24FB11-E0DD-446C-AB0F-A26F7C3410F1}" srcOrd="0" destOrd="0" presId="urn:microsoft.com/office/officeart/2005/8/layout/hProcess3"/>
    <dgm:cxn modelId="{9A5DE251-846C-4F81-91C2-E53EA3F842B1}" type="presParOf" srcId="{5EFC2EAF-F35B-4386-842D-59AC12F271B0}" destId="{59C79B33-5690-4CF8-98C2-D4AB915C3EA2}" srcOrd="0" destOrd="0" presId="urn:microsoft.com/office/officeart/2005/8/layout/hProcess3"/>
    <dgm:cxn modelId="{7562D12E-0838-458F-AF95-EE601BAC5ADC}" type="presParOf" srcId="{5EFC2EAF-F35B-4386-842D-59AC12F271B0}" destId="{18C22D84-1989-4AD0-ABB9-980167793CC1}" srcOrd="1" destOrd="0" presId="urn:microsoft.com/office/officeart/2005/8/layout/hProcess3"/>
    <dgm:cxn modelId="{B63F22D8-CE9B-4BC0-BFFC-A42DB1ED1942}" type="presParOf" srcId="{18C22D84-1989-4AD0-ABB9-980167793CC1}" destId="{45E5A5BC-0ECD-4F77-A8BE-6F2B8C9E8D29}" srcOrd="0" destOrd="0" presId="urn:microsoft.com/office/officeart/2005/8/layout/hProcess3"/>
    <dgm:cxn modelId="{A9EF0235-096C-4664-957A-6562ABBB88BA}" type="presParOf" srcId="{18C22D84-1989-4AD0-ABB9-980167793CC1}" destId="{B188C204-3B51-4050-82AA-B013861312DD}" srcOrd="1" destOrd="0" presId="urn:microsoft.com/office/officeart/2005/8/layout/hProcess3"/>
    <dgm:cxn modelId="{D4CB672F-798A-4B9D-91B4-253CA1D80368}" type="presParOf" srcId="{B188C204-3B51-4050-82AA-B013861312DD}" destId="{22332A5E-0045-47DD-BE53-4BCFA572DBFE}" srcOrd="0" destOrd="0" presId="urn:microsoft.com/office/officeart/2005/8/layout/hProcess3"/>
    <dgm:cxn modelId="{1E608C5A-2E72-412B-A7C6-2A2F95497646}" type="presParOf" srcId="{B188C204-3B51-4050-82AA-B013861312DD}" destId="{7A24FB11-E0DD-446C-AB0F-A26F7C3410F1}" srcOrd="1" destOrd="0" presId="urn:microsoft.com/office/officeart/2005/8/layout/hProcess3"/>
    <dgm:cxn modelId="{F0DAEBEF-599D-4F58-BCFF-8CF9B793413B}" type="presParOf" srcId="{B188C204-3B51-4050-82AA-B013861312DD}" destId="{B835E53A-8C20-4CFE-94A1-22CA02203539}" srcOrd="2" destOrd="0" presId="urn:microsoft.com/office/officeart/2005/8/layout/hProcess3"/>
    <dgm:cxn modelId="{A40618B8-B2AC-44C8-B1F8-3CBE2011DC30}" type="presParOf" srcId="{B188C204-3B51-4050-82AA-B013861312DD}" destId="{0DAFFDC8-7A45-45D9-8A12-0ACCAAA53EA7}" srcOrd="3" destOrd="0" presId="urn:microsoft.com/office/officeart/2005/8/layout/hProcess3"/>
    <dgm:cxn modelId="{D39C4A71-6376-4FCB-80AA-703E28DE9C7E}" type="presParOf" srcId="{18C22D84-1989-4AD0-ABB9-980167793CC1}" destId="{303A7268-E5B7-4329-BDB2-663EF63836B0}" srcOrd="2" destOrd="0" presId="urn:microsoft.com/office/officeart/2005/8/layout/hProcess3"/>
    <dgm:cxn modelId="{242CF85A-7935-4B19-92E1-A9E8E44BA4C2}" type="presParOf" srcId="{18C22D84-1989-4AD0-ABB9-980167793CC1}" destId="{856D8C54-7842-4BE0-9C5E-E35A90CAD8BF}" srcOrd="3" destOrd="0" presId="urn:microsoft.com/office/officeart/2005/8/layout/hProcess3"/>
    <dgm:cxn modelId="{6870630B-CDC6-4254-B7DE-66C108FEF4A6}" type="presParOf" srcId="{18C22D84-1989-4AD0-ABB9-980167793CC1}" destId="{0BC7A5B6-886D-439B-AA1D-EC6B865F9614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859651" y="1564221"/>
          <a:ext cx="1636705" cy="716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006"/>
              </a:lnTo>
              <a:lnTo>
                <a:pt x="1636705" y="488006"/>
              </a:lnTo>
              <a:lnTo>
                <a:pt x="1636705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77143" y="1564221"/>
          <a:ext cx="1782508" cy="716107"/>
        </a:xfrm>
        <a:custGeom>
          <a:avLst/>
          <a:gdLst/>
          <a:ahLst/>
          <a:cxnLst/>
          <a:rect l="0" t="0" r="0" b="0"/>
          <a:pathLst>
            <a:path>
              <a:moveTo>
                <a:pt x="1782508" y="0"/>
              </a:moveTo>
              <a:lnTo>
                <a:pt x="1782508" y="488006"/>
              </a:lnTo>
              <a:lnTo>
                <a:pt x="0" y="488006"/>
              </a:lnTo>
              <a:lnTo>
                <a:pt x="0" y="716107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628520" y="684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02105" y="260590"/>
          <a:ext cx="2462262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902105" y="260590"/>
        <a:ext cx="2462262" cy="1563536"/>
      </dsp:txXfrm>
    </dsp:sp>
    <dsp:sp modelId="{9F2BD460-9807-4766-9F19-B906E96D1494}">
      <dsp:nvSpPr>
        <dsp:cNvPr id="0" name=""/>
        <dsp:cNvSpPr/>
      </dsp:nvSpPr>
      <dsp:spPr>
        <a:xfrm>
          <a:off x="714022" y="2280329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987607" y="2540234"/>
          <a:ext cx="2726241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987607" y="2540234"/>
        <a:ext cx="2726241" cy="1563536"/>
      </dsp:txXfrm>
    </dsp:sp>
    <dsp:sp modelId="{F65948E7-BE66-499C-86C7-D2597F5D8D38}">
      <dsp:nvSpPr>
        <dsp:cNvPr id="0" name=""/>
        <dsp:cNvSpPr/>
      </dsp:nvSpPr>
      <dsp:spPr>
        <a:xfrm>
          <a:off x="3987433" y="2280329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shade val="51000"/>
                <a:satMod val="130000"/>
              </a:schemeClr>
            </a:gs>
            <a:gs pos="80000">
              <a:schemeClr val="accent5">
                <a:shade val="93000"/>
                <a:satMod val="130000"/>
              </a:schemeClr>
            </a:gs>
            <a:gs pos="100000">
              <a:schemeClr val="accent5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261018" y="2540234"/>
          <a:ext cx="3017847" cy="156353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госучреждений (образования, культуры и др.),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61018" y="2540234"/>
        <a:ext cx="3017847" cy="156353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0.12818</cdr:x>
      <cdr:y>0.88137</cdr:y>
    </cdr:from>
    <cdr:to>
      <cdr:x>0.72914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90464" y="3989040"/>
          <a:ext cx="5112568" cy="5369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2017 г.                        2018 г.                             2019 г.                                       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A4F3FE-F4D1-4EAF-908F-9D39A99F29E8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8AEB2-C1F9-4C07-821F-78403F0CBC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723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59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130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8AEB2-C1F9-4C07-821F-78403F0CBC77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7542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BDC5984-0CEC-48F1-BF89-2510767B523B}" type="slidenum">
              <a:rPr lang="ru-RU" altLang="ru-RU">
                <a:latin typeface="Calibri" panose="020F0502020204030204" pitchFamily="34" charset="0"/>
              </a:rPr>
              <a:pPr eaLnBrk="1" hangingPunct="1"/>
              <a:t>10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146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1666875" cy="20193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268760"/>
            <a:ext cx="878497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         Бюджет для граждан (проект)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Проект </a:t>
            </a:r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решения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</a:p>
          <a:p>
            <a:pPr algn="ctr"/>
            <a:r>
              <a:rPr lang="ru-RU" sz="3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2017 год и плановый период 2018 и 2019 годов»</a:t>
            </a:r>
            <a:endParaRPr lang="ru-RU" sz="3500" dirty="0">
              <a:ln>
                <a:solidFill>
                  <a:schemeClr val="bg1"/>
                </a:solidFill>
              </a:ln>
              <a:solidFill>
                <a:srgbClr val="002060"/>
              </a:solidFill>
              <a:latin typeface="Arial Black" pitchFamily="34" charset="0"/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404664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Georgia" pitchFamily="18" charset="0"/>
                <a:cs typeface="Arial" charset="0"/>
              </a:rPr>
              <a:t>Прогнозные параметры бюджета Александро-Невского муниципального района на 2017-2019 годы</a:t>
            </a:r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47328327"/>
              </p:ext>
            </p:extLst>
          </p:nvPr>
        </p:nvGraphicFramePr>
        <p:xfrm>
          <a:off x="0" y="692696"/>
          <a:ext cx="8820472" cy="5883420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2385200"/>
                <a:gridCol w="1160367"/>
                <a:gridCol w="1054981"/>
                <a:gridCol w="1054981"/>
                <a:gridCol w="1054981"/>
                <a:gridCol w="1054981"/>
                <a:gridCol w="1054981"/>
              </a:tblGrid>
              <a:tr h="918875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Arial Black" pitchFamily="34" charset="0"/>
                        </a:rPr>
                        <a:t>Показатели</a:t>
                      </a:r>
                      <a:endParaRPr lang="ru-RU" sz="900" dirty="0">
                        <a:latin typeface="Arial Black" pitchFamily="34" charset="0"/>
                      </a:endParaRPr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2017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2017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2018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2018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Консолидированный бюджет   2019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Бюджет </a:t>
                      </a:r>
                      <a:r>
                        <a:rPr lang="ru-RU" sz="1400" dirty="0" err="1" smtClean="0"/>
                        <a:t>муниц.района</a:t>
                      </a:r>
                      <a:r>
                        <a:rPr lang="ru-RU" sz="1400" dirty="0" smtClean="0"/>
                        <a:t> 2019</a:t>
                      </a:r>
                      <a:r>
                        <a:rPr lang="ru-RU" sz="1400" baseline="0" dirty="0" smtClean="0"/>
                        <a:t> г</a:t>
                      </a:r>
                      <a:endParaRPr lang="ru-RU" sz="1400" dirty="0"/>
                    </a:p>
                  </a:txBody>
                  <a:tcPr marT="45717" marB="45717">
                    <a:solidFill>
                      <a:srgbClr val="874BFF"/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Налоговые и неналоговые доходы,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из них: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112793,2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87147,0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114712,9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91622,1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120691,1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96022,8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   НДФЛ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80962,3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75840,5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85118,9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79725,7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89085,5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83433,4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Акцизы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2818,7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594,8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2775,1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585,6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3123,1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659,0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   Налог на вмененный доход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4276,7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4276,7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4806,9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4806,9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5374,2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5374,2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marL="0" algn="l"/>
                      <a:r>
                        <a:rPr lang="ru-RU" sz="1000" dirty="0" smtClean="0"/>
                        <a:t>   Единый с/</a:t>
                      </a:r>
                      <a:r>
                        <a:rPr lang="ru-RU" sz="1000" dirty="0" err="1" smtClean="0"/>
                        <a:t>х</a:t>
                      </a:r>
                      <a:r>
                        <a:rPr lang="ru-RU" sz="1000" dirty="0" smtClean="0"/>
                        <a:t> налог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1928,8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1312,4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2034,8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1384,6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2126,4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1446,9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marL="0" algn="l"/>
                      <a:r>
                        <a:rPr lang="ru-RU" sz="1000" dirty="0" smtClean="0"/>
                        <a:t>Налог, взимаемый в связи с применением</a:t>
                      </a:r>
                      <a:endParaRPr lang="ru-RU" sz="1000" dirty="0"/>
                    </a:p>
                  </a:txBody>
                  <a:tcPr marR="0"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202,1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202,1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202,1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202,1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202,1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202,1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Налог на имущество физических лиц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1144,9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1199,8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1251,5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Земельный налог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11793,2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12323,9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12816,9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/>
                        <a:t>Государственные</a:t>
                      </a:r>
                      <a:r>
                        <a:rPr lang="ru-RU" sz="1000" baseline="0" dirty="0" smtClean="0"/>
                        <a:t> пошлины</a:t>
                      </a:r>
                      <a:endParaRPr lang="ru-RU" sz="1000" dirty="0"/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1033,5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1033,5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1133,6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1133,6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/>
                    </a:p>
                  </a:txBody>
                  <a:tcPr marT="45717" marB="45717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5331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использования</a:t>
                      </a:r>
                      <a:r>
                        <a:rPr lang="ru-RU" sz="1000" baseline="0" dirty="0" smtClean="0">
                          <a:latin typeface="Arial Black" pitchFamily="34" charset="0"/>
                        </a:rPr>
                        <a:t> имущества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2705,0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2705,0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2705,0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2705,0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2705,0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/>
                        <a:t>2705,0</a:t>
                      </a: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533538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Доходы от продажи материальных и нематериальных активов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4094,0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87,0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12139,0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1694,0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87,0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Штрафы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360,0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360,0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310,0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310,0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300,0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  <a:tr h="355690">
                <a:tc>
                  <a:txBody>
                    <a:bodyPr/>
                    <a:lstStyle/>
                    <a:p>
                      <a:pPr algn="l"/>
                      <a:r>
                        <a:rPr lang="ru-RU" sz="1000" dirty="0" smtClean="0">
                          <a:latin typeface="Arial Black" pitchFamily="34" charset="0"/>
                        </a:rPr>
                        <a:t>Безвозмездные поступления</a:t>
                      </a:r>
                      <a:endParaRPr lang="ru-RU" sz="1000" dirty="0">
                        <a:latin typeface="Arial Black" pitchFamily="34" charset="0"/>
                      </a:endParaRPr>
                    </a:p>
                  </a:txBody>
                  <a:tcPr marT="45717" marB="45717" anchor="ctr">
                    <a:solidFill>
                      <a:srgbClr val="8447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178451,9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179297,8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144970,5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145830,3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160701,3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161574,9</a:t>
                      </a:r>
                      <a:endParaRPr lang="ru-RU" sz="1400" b="1" dirty="0"/>
                    </a:p>
                  </a:txBody>
                  <a:tcPr marT="45717" marB="45717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076372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руглая лента лицом вверх 12"/>
          <p:cNvSpPr/>
          <p:nvPr/>
        </p:nvSpPr>
        <p:spPr>
          <a:xfrm>
            <a:off x="683568" y="404664"/>
            <a:ext cx="7704856" cy="1080120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solidFill>
            <a:srgbClr val="99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3563888" y="4365104"/>
            <a:ext cx="2376264" cy="1448544"/>
          </a:xfrm>
          <a:prstGeom prst="ellipse">
            <a:avLst/>
          </a:prstGeom>
          <a:solidFill>
            <a:schemeClr val="accent4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300192" y="4365104"/>
            <a:ext cx="2592288" cy="1448544"/>
          </a:xfrm>
          <a:prstGeom prst="ellipse">
            <a:avLst/>
          </a:prstGeom>
          <a:solidFill>
            <a:schemeClr val="accent3">
              <a:lumMod val="75000"/>
              <a:alpha val="77000"/>
            </a:scheme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3528" y="4293096"/>
            <a:ext cx="2736304" cy="1440160"/>
          </a:xfrm>
          <a:prstGeom prst="ellipse">
            <a:avLst/>
          </a:prstGeom>
          <a:solidFill>
            <a:srgbClr val="FFC000">
              <a:alpha val="77000"/>
            </a:srgbClr>
          </a:solidFill>
          <a:ln w="0" cap="rnd">
            <a:noFill/>
          </a:ln>
          <a:scene3d>
            <a:camera prst="orthographicFront"/>
            <a:lightRig rig="balanced" dir="t"/>
          </a:scene3d>
          <a:sp3d prstMaterial="softEdge">
            <a:bevelT/>
            <a:bevelB w="152400" h="50800" prst="softRound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99792" y="3284984"/>
            <a:ext cx="3528392" cy="792088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1772816"/>
            <a:ext cx="748883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бюджета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9"/>
            <a:ext cx="8219256" cy="1080119"/>
          </a:xfrm>
          <a:gradFill>
            <a:gsLst>
              <a:gs pos="0">
                <a:srgbClr val="DDEBCF"/>
              </a:gs>
              <a:gs pos="0">
                <a:srgbClr val="DDEBCF"/>
              </a:gs>
              <a:gs pos="64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dkEdge">
            <a:bevelT/>
            <a:bevelB w="152400" h="50800" prst="softRound"/>
          </a:sp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Расходы бюджета- это выплачиваемые из бюджета денежные средства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3356992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РАСХОДЫ БЮДЖЕТА</a:t>
            </a:r>
          </a:p>
          <a:p>
            <a:pPr algn="ctr"/>
            <a:r>
              <a:rPr lang="ru-RU" b="1" dirty="0" smtClean="0"/>
              <a:t>распределены по: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437112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10</a:t>
            </a:r>
          </a:p>
          <a:p>
            <a:pPr algn="ctr"/>
            <a:r>
              <a:rPr lang="ru-RU" b="1" dirty="0" smtClean="0"/>
              <a:t> разделам бюджетной </a:t>
            </a:r>
          </a:p>
          <a:p>
            <a:pPr algn="ctr"/>
            <a:r>
              <a:rPr lang="ru-RU" b="1" dirty="0" smtClean="0"/>
              <a:t>классификации</a:t>
            </a:r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635896" y="4437112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</a:t>
            </a:r>
          </a:p>
          <a:p>
            <a:pPr algn="ctr"/>
            <a:r>
              <a:rPr lang="ru-RU" b="1" dirty="0" smtClean="0"/>
              <a:t> главным</a:t>
            </a:r>
          </a:p>
          <a:p>
            <a:pPr algn="ctr"/>
            <a:r>
              <a:rPr lang="ru-RU" b="1" dirty="0" smtClean="0"/>
              <a:t> распорядителям</a:t>
            </a:r>
            <a:endParaRPr lang="ru-RU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444208" y="4581128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13 </a:t>
            </a:r>
          </a:p>
          <a:p>
            <a:pPr algn="ctr"/>
            <a:r>
              <a:rPr lang="ru-RU" b="1" dirty="0" smtClean="0"/>
              <a:t>муниципальным программам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8775" y="715963"/>
            <a:ext cx="8572500" cy="5715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муниципальных программ Александро-Невского муниципального района на 2017 год</a:t>
            </a:r>
            <a:endParaRPr lang="ru-RU" sz="40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81538" y="4816475"/>
            <a:ext cx="2357437" cy="13573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Демографическое развитие(0,15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502025"/>
            <a:ext cx="2357438" cy="1071563"/>
          </a:xfrm>
          <a:prstGeom prst="rect">
            <a:avLst/>
          </a:prstGeom>
          <a:solidFill>
            <a:srgbClr val="0DC9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органов местного самоуправления (28,3  млн. рублей)</a:t>
            </a:r>
            <a:endParaRPr lang="ru-RU" sz="1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054850" y="2346326"/>
            <a:ext cx="2089150" cy="1520824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коммунальной инфраструктуры и муниципального хозяйства(1,4 млн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276" y="4633912"/>
            <a:ext cx="2316162" cy="131536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в безопасности населения (0,03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2420888"/>
            <a:ext cx="2339752" cy="1023987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эффективности управления муниципальными финансами </a:t>
            </a:r>
            <a:r>
              <a:rPr lang="ru-RU" sz="135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(10 </a:t>
            </a:r>
            <a:r>
              <a:rPr lang="ru-RU" sz="13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3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 </a:t>
            </a:r>
            <a:endParaRPr lang="ru-RU" sz="135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25987" y="2560639"/>
            <a:ext cx="2357437" cy="107156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Социальное 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кономическое развитие населённых пунктов (0,33 млн. рублей)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8050" y="3684588"/>
            <a:ext cx="2354263" cy="105886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Повышение безопасности дорожного движения(0,005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54850" y="3940174"/>
            <a:ext cx="2089150" cy="1387475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дополнительного образования в сфере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физической культуры и спорта </a:t>
            </a:r>
          </a:p>
          <a:p>
            <a:pPr algn="ctr">
              <a:defRPr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(4,2 </a:t>
            </a:r>
            <a:r>
              <a:rPr 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7088188" y="5329237"/>
            <a:ext cx="2071687" cy="1000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Доступная среда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0,005 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17763" y="4414838"/>
            <a:ext cx="2260600" cy="912812"/>
          </a:xfrm>
          <a:prstGeom prst="rect">
            <a:avLst/>
          </a:prstGeom>
          <a:solidFill>
            <a:srgbClr val="C0C40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Молодежь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(0,1млн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рублей)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81250" y="5400675"/>
            <a:ext cx="2284413" cy="857250"/>
          </a:xfrm>
          <a:prstGeom prst="rect">
            <a:avLst/>
          </a:prstGeom>
          <a:solidFill>
            <a:srgbClr val="B216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0,25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рублей)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81250" y="3575050"/>
            <a:ext cx="2320925" cy="785813"/>
          </a:xfrm>
          <a:prstGeom prst="rect">
            <a:avLst/>
          </a:prstGeom>
          <a:solidFill>
            <a:srgbClr val="5D22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культуры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(34,2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рублей).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381250" y="2346326"/>
            <a:ext cx="2263775" cy="1169988"/>
          </a:xfrm>
          <a:prstGeom prst="rect">
            <a:avLst/>
          </a:prstGeom>
          <a:solidFill>
            <a:srgbClr val="BA6F1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(187,6 млн. рублей)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42653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12776"/>
            <a:ext cx="9528762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</a:p>
          <a:p>
            <a:pPr algn="ctr"/>
            <a:r>
              <a:rPr lang="ru-RU" sz="5200" b="1" dirty="0" err="1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Александро-Невского</a:t>
            </a:r>
            <a:endParaRPr lang="ru-RU" sz="5200" b="1" dirty="0" smtClean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района</a:t>
            </a:r>
            <a:br>
              <a:rPr lang="ru-RU" sz="5200" b="1" dirty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200" b="1" dirty="0" smtClean="0">
                <a:ln w="11430">
                  <a:noFill/>
                </a:ln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 2017 год  </a:t>
            </a:r>
            <a:endParaRPr lang="ru-RU" sz="5200" b="1" dirty="0">
              <a:ln w="11430">
                <a:noFill/>
              </a:ln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12069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Горизонтальный свиток 25"/>
          <p:cNvSpPr/>
          <p:nvPr/>
        </p:nvSpPr>
        <p:spPr>
          <a:xfrm>
            <a:off x="539552" y="188640"/>
            <a:ext cx="8208912" cy="115212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188640"/>
            <a:ext cx="820891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Расходы бюджета </a:t>
            </a:r>
          </a:p>
          <a:p>
            <a:pPr algn="ctr"/>
            <a:r>
              <a:rPr lang="ru-RU" altLang="ru-RU" sz="3400" b="1" dirty="0" smtClean="0">
                <a:ln>
                  <a:solidFill>
                    <a:schemeClr val="bg1"/>
                  </a:solidFill>
                </a:ln>
                <a:latin typeface="Georgia" pitchFamily="18" charset="0"/>
              </a:rPr>
              <a:t>по основным функциям</a:t>
            </a:r>
            <a:endParaRPr lang="ru-RU" sz="3400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1026" name="Picture 2" descr="Блог.ру - nestado - Если моё государство не защитит мои права,мне не нужно такое государство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1224136" cy="888639"/>
          </a:xfrm>
          <a:prstGeom prst="rect">
            <a:avLst/>
          </a:prstGeom>
          <a:noFill/>
        </p:spPr>
      </p:pic>
      <p:pic>
        <p:nvPicPr>
          <p:cNvPr id="1030" name="Picture 6" descr="Экономика и финансы Новости Самара. Газета Презент Самара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73016"/>
            <a:ext cx="1224136" cy="932675"/>
          </a:xfrm>
          <a:prstGeom prst="rect">
            <a:avLst/>
          </a:prstGeom>
          <a:noFill/>
        </p:spPr>
      </p:pic>
      <p:pic>
        <p:nvPicPr>
          <p:cNvPr id="1032" name="Picture 8" descr="СРО УН &quot;КИТ&quot; Аварий в ЖКХ станет в полтора раза меньш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5733256"/>
            <a:ext cx="1290116" cy="864096"/>
          </a:xfrm>
          <a:prstGeom prst="rect">
            <a:avLst/>
          </a:prstGeom>
          <a:noFill/>
        </p:spPr>
      </p:pic>
      <p:pic>
        <p:nvPicPr>
          <p:cNvPr id="1034" name="Picture 10" descr="В отечественной экономике уменьшается количество профессионал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1418634" cy="999493"/>
          </a:xfrm>
          <a:prstGeom prst="rect">
            <a:avLst/>
          </a:prstGeom>
          <a:noFill/>
        </p:spPr>
      </p:pic>
      <p:pic>
        <p:nvPicPr>
          <p:cNvPr id="1036" name="Picture 12" descr="Руковод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1340768"/>
            <a:ext cx="1245315" cy="1008112"/>
          </a:xfrm>
          <a:prstGeom prst="rect">
            <a:avLst/>
          </a:prstGeom>
          <a:noFill/>
        </p:spPr>
      </p:pic>
      <p:pic>
        <p:nvPicPr>
          <p:cNvPr id="1042" name="Picture 18" descr="День работников физической культуры и спорта отмечают на Брестчине - Спорт - TUT.BY НОВОСТИ - 16.05.2012, 16:3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3645024"/>
            <a:ext cx="1224136" cy="918102"/>
          </a:xfrm>
          <a:prstGeom prst="rect">
            <a:avLst/>
          </a:prstGeom>
          <a:noFill/>
        </p:spPr>
      </p:pic>
      <p:pic>
        <p:nvPicPr>
          <p:cNvPr id="1044" name="Picture 20" descr="kdv-7.a5.r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76056" y="2492896"/>
            <a:ext cx="1080120" cy="1080120"/>
          </a:xfrm>
          <a:prstGeom prst="rect">
            <a:avLst/>
          </a:prstGeom>
          <a:noFill/>
        </p:spPr>
      </p:pic>
      <p:pic>
        <p:nvPicPr>
          <p:cNvPr id="1046" name="Picture 22" descr="Судебная практика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4653136"/>
            <a:ext cx="1248138" cy="936104"/>
          </a:xfrm>
          <a:prstGeom prst="rect">
            <a:avLst/>
          </a:prstGeom>
          <a:noFill/>
        </p:spPr>
      </p:pic>
      <p:pic>
        <p:nvPicPr>
          <p:cNvPr id="1048" name="Picture 24" descr="Сургутский бюджет не получит дотаций из окружной казны в 2011 году / Интернет-газета &quot;Югра-Информ&quot;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4048" y="5661248"/>
            <a:ext cx="1296144" cy="93610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979712" y="1556792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4" y="2420888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безопас-ность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правоохрани-тельная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деятельность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3861048"/>
            <a:ext cx="2957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805264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979712" y="4941168"/>
            <a:ext cx="159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1628800"/>
            <a:ext cx="1168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00192" y="2780928"/>
            <a:ext cx="2571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r>
              <a:rPr lang="ru-RU" altLang="ru-RU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3717032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35688" y="4653136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Обслуживание  и муниципального долга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372200" y="5661248"/>
            <a:ext cx="25922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plusgarantiya.ru/uploads/posts/1455706428_jhkjengovoy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5536" y="2492896"/>
            <a:ext cx="135015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83568" y="260648"/>
            <a:ext cx="770485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640"/>
            <a:ext cx="8785225" cy="1252537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Расходы районного бюджета </a:t>
            </a:r>
            <a:b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в 2017-2019годах (млн.руб.)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938018728"/>
              </p:ext>
            </p:extLst>
          </p:nvPr>
        </p:nvGraphicFramePr>
        <p:xfrm>
          <a:off x="107504" y="2060848"/>
          <a:ext cx="87849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971600" y="188640"/>
            <a:ext cx="73448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152128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Структура расходов районного бюджета на 2017 год (%)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6315376"/>
              </p:ext>
            </p:extLst>
          </p:nvPr>
        </p:nvGraphicFramePr>
        <p:xfrm>
          <a:off x="179512" y="1340768"/>
          <a:ext cx="871296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Общегосударственные расходы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08823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b="1" dirty="0" smtClean="0"/>
              <a:t>Расходы на содержание органов управления в сфере установления функций по 5 подразделам бюджетной классификации.</a:t>
            </a:r>
            <a:endParaRPr lang="ru-RU" b="1" dirty="0"/>
          </a:p>
        </p:txBody>
      </p:sp>
      <p:pic>
        <p:nvPicPr>
          <p:cNvPr id="1026" name="Picture 2" descr="Билл Гейтс IT.TUT.B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3672408" cy="3013258"/>
          </a:xfrm>
          <a:prstGeom prst="rect">
            <a:avLst/>
          </a:prstGeom>
          <a:noFill/>
        </p:spPr>
      </p:pic>
      <p:pic>
        <p:nvPicPr>
          <p:cNvPr id="1028" name="Picture 4" descr="Бюджет 2011: доходы и расходы Газета Зар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323528" y="0"/>
            <a:ext cx="8640960" cy="1728192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Национальная безопасность и правоохранительная деятельность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7170" name="Picture 2" descr="E:\ФОТО для отчета 2014\мч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28800"/>
            <a:ext cx="5040560" cy="388982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Расходы на текущее содержание и оснащение учреждений по обеспечению предупреждения и ликвидации ЧС.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395536" y="116632"/>
            <a:ext cx="8424936" cy="13681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</a:rPr>
              <a:t>Национальная экономика</a:t>
            </a:r>
            <a:endParaRPr lang="ru-RU" sz="5400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6147" name="Picture 3" descr="E:\ФОТО для отчета 2014\нацэкономик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412776"/>
            <a:ext cx="4968552" cy="398359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373216"/>
            <a:ext cx="864096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600" b="1" dirty="0" smtClean="0">
                <a:cs typeface="Times New Roman" pitchFamily="18" charset="0"/>
              </a:rPr>
              <a:t>Расходы на «Дорожное хозяйство», на мероприятия по землеустройству и землепользованию, на «Развитие малого и среднего предпринимательства».</a:t>
            </a:r>
            <a:endParaRPr lang="ru-RU" sz="2600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novod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666875" cy="20193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640615" y="476672"/>
            <a:ext cx="7477125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Публичные слушания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 проекту решения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Александро-Невской Думы 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бюджете муниципального образования –Александро-Невский муниципальный район Рязанской области на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2017 год и плановый период 2018 и 2019 годов»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Постановление администрации Александро-Невского муниципального района</a:t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от 01 декабря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2016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года № </a:t>
            </a:r>
            <a:r>
              <a:rPr lang="ru-RU" sz="28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305 </a:t>
            </a: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r>
              <a:rPr lang="ru-RU" sz="2800" b="1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>«О проведении публичных слушаний»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  <a:t/>
            </a:r>
            <a:br>
              <a:rPr lang="ru-RU" sz="2800" dirty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latin typeface="Arial Black" pitchFamily="34" charset="0"/>
                <a:cs typeface="Browallia New" pitchFamily="34" charset="-34"/>
              </a:rPr>
            </a:b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6329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P1010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933056"/>
            <a:ext cx="3672408" cy="2754306"/>
          </a:xfrm>
          <a:prstGeom prst="rect">
            <a:avLst/>
          </a:prstGeom>
        </p:spPr>
      </p:pic>
      <p:sp>
        <p:nvSpPr>
          <p:cNvPr id="14" name="6-конечная звезда 13"/>
          <p:cNvSpPr/>
          <p:nvPr/>
        </p:nvSpPr>
        <p:spPr>
          <a:xfrm>
            <a:off x="5148064" y="3356992"/>
            <a:ext cx="3995936" cy="2160240"/>
          </a:xfrm>
          <a:prstGeom prst="star6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6-конечная звезда 12"/>
          <p:cNvSpPr/>
          <p:nvPr/>
        </p:nvSpPr>
        <p:spPr>
          <a:xfrm>
            <a:off x="1907704" y="5849888"/>
            <a:ext cx="4104456" cy="1008112"/>
          </a:xfrm>
          <a:prstGeom prst="star6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3573016"/>
            <a:ext cx="3456384" cy="864096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827584" y="188640"/>
            <a:ext cx="7488832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образование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45024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8 дошкольных учреждений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293" y="6093296"/>
            <a:ext cx="2663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7 общеобразовательных</a:t>
            </a:r>
          </a:p>
          <a:p>
            <a:pPr algn="ctr"/>
            <a:r>
              <a:rPr lang="ru-RU" b="1" dirty="0" smtClean="0"/>
              <a:t> учреждений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8189" y="3789040"/>
            <a:ext cx="275293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/>
              <a:t>3</a:t>
            </a:r>
            <a:r>
              <a:rPr lang="ru-RU" b="1" dirty="0" smtClean="0"/>
              <a:t> внешкольных</a:t>
            </a:r>
          </a:p>
          <a:p>
            <a:pPr algn="ctr"/>
            <a:r>
              <a:rPr lang="ru-RU" b="1" dirty="0" smtClean="0"/>
              <a:t> образовательных </a:t>
            </a:r>
            <a:r>
              <a:rPr lang="ru-RU" b="1" dirty="0" err="1" smtClean="0"/>
              <a:t>учреж</a:t>
            </a:r>
            <a:r>
              <a:rPr lang="ru-RU" b="1" dirty="0" smtClean="0"/>
              <a:t>-</a:t>
            </a:r>
          </a:p>
          <a:p>
            <a:pPr algn="ctr"/>
            <a:r>
              <a:rPr lang="ru-RU" b="1" dirty="0" err="1" smtClean="0"/>
              <a:t>дений</a:t>
            </a:r>
            <a:r>
              <a:rPr lang="ru-RU" b="1" dirty="0" smtClean="0"/>
              <a:t> дополнительного</a:t>
            </a:r>
          </a:p>
          <a:p>
            <a:pPr algn="ctr"/>
            <a:r>
              <a:rPr lang="ru-RU" b="1" dirty="0" smtClean="0"/>
              <a:t> образования</a:t>
            </a:r>
            <a:endParaRPr lang="ru-RU" b="1" dirty="0"/>
          </a:p>
        </p:txBody>
      </p:sp>
      <p:pic>
        <p:nvPicPr>
          <p:cNvPr id="1026" name="Picture 2" descr="E:\ФОТО для отчета 2014\дет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3024336" cy="2016224"/>
          </a:xfrm>
          <a:prstGeom prst="rect">
            <a:avLst/>
          </a:prstGeom>
          <a:noFill/>
        </p:spPr>
      </p:pic>
      <p:pic>
        <p:nvPicPr>
          <p:cNvPr id="1027" name="Picture 3" descr="E:\ФОТО для отчета 2014\гра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268760"/>
            <a:ext cx="3384376" cy="225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в области образования: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Структура расходов на образование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79512" y="2276872"/>
            <a:ext cx="2736304" cy="223224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</a:rPr>
              <a:t>Образование</a:t>
            </a:r>
            <a:endParaRPr lang="ru-RU" sz="27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19872" y="1268760"/>
            <a:ext cx="2304256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Дошкольное образование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20,4%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99792" y="4293096"/>
            <a:ext cx="2304256" cy="180020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Другие вопросы в области образования12,8%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16216" y="1988840"/>
            <a:ext cx="2448272" cy="1800200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Общее образование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66,1%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156176" y="3933056"/>
            <a:ext cx="2592288" cy="2016224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Молодежная политика и оздоровление детей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0,7%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682301">
            <a:off x="3059832" y="2780928"/>
            <a:ext cx="576064" cy="360040"/>
          </a:xfrm>
          <a:prstGeom prst="rightArrow">
            <a:avLst>
              <a:gd name="adj1" fmla="val 50000"/>
              <a:gd name="adj2" fmla="val 5191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700257">
            <a:off x="3106450" y="3705253"/>
            <a:ext cx="6480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06493">
            <a:off x="4365097" y="3768340"/>
            <a:ext cx="1944216" cy="2898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21113535">
            <a:off x="4438579" y="3132614"/>
            <a:ext cx="194421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скобеле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4005064"/>
            <a:ext cx="4346447" cy="2448272"/>
          </a:xfrm>
          <a:prstGeom prst="rect">
            <a:avLst/>
          </a:prstGeom>
        </p:spPr>
      </p:pic>
      <p:pic>
        <p:nvPicPr>
          <p:cNvPr id="2052" name="Picture 4" descr="E:\ФОТО для отчета 2014\библиот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196752"/>
            <a:ext cx="3168352" cy="2376264"/>
          </a:xfrm>
          <a:prstGeom prst="rect">
            <a:avLst/>
          </a:prstGeom>
          <a:noFill/>
        </p:spPr>
      </p:pic>
      <p:sp>
        <p:nvSpPr>
          <p:cNvPr id="15" name="Пятно 1 14"/>
          <p:cNvSpPr/>
          <p:nvPr/>
        </p:nvSpPr>
        <p:spPr>
          <a:xfrm>
            <a:off x="5940152" y="3212976"/>
            <a:ext cx="2699792" cy="122413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ятно 1 13"/>
          <p:cNvSpPr/>
          <p:nvPr/>
        </p:nvSpPr>
        <p:spPr>
          <a:xfrm>
            <a:off x="3347864" y="5877272"/>
            <a:ext cx="3240360" cy="98072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E:\ФОТО для отчета 2014\Д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24744"/>
            <a:ext cx="3240360" cy="2430270"/>
          </a:xfrm>
          <a:prstGeom prst="rect">
            <a:avLst/>
          </a:prstGeom>
          <a:noFill/>
        </p:spPr>
      </p:pic>
      <p:sp>
        <p:nvSpPr>
          <p:cNvPr id="13" name="Пятно 2 12"/>
          <p:cNvSpPr/>
          <p:nvPr/>
        </p:nvSpPr>
        <p:spPr>
          <a:xfrm rot="654356">
            <a:off x="-50208" y="3040718"/>
            <a:ext cx="3672408" cy="1728192"/>
          </a:xfrm>
          <a:prstGeom prst="irregularSeal2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403648" y="0"/>
            <a:ext cx="6912768" cy="936104"/>
          </a:xfrm>
          <a:prstGeom prst="horizontalScroll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92211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Расходы на культуру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73016"/>
            <a:ext cx="2808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15 домов и дворец культуры</a:t>
            </a:r>
            <a:endParaRPr lang="ru-RU" sz="2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6165304"/>
            <a:ext cx="968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 музей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538299" y="3645024"/>
            <a:ext cx="1532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/>
              <a:t>17библиотек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Основные направления расходов в области культуры:</a:t>
            </a:r>
            <a:endParaRPr lang="ru-RU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Социальная политика</a:t>
            </a:r>
            <a:endParaRPr lang="ru-RU" sz="5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4098" name="Picture 2" descr="E:\ФОТО для отчета 2014\социал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направления расходов :</a:t>
            </a:r>
            <a:endParaRPr lang="ru-RU" b="1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251520" y="1556792"/>
          <a:ext cx="7296472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39552" y="332656"/>
            <a:ext cx="8136904" cy="792088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Физическая культура и спорт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3074" name="Picture 2" descr="E:\ФОТО для отчета 2014\спо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04864"/>
            <a:ext cx="5436097" cy="2304256"/>
          </a:xfrm>
          <a:prstGeom prst="rect">
            <a:avLst/>
          </a:prstGeom>
          <a:noFill/>
        </p:spPr>
      </p:pic>
      <p:pic>
        <p:nvPicPr>
          <p:cNvPr id="3075" name="Picture 3" descr="E:\ФОТО для отчета 2014\зо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365104"/>
            <a:ext cx="2555776" cy="236664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24128" y="2276872"/>
            <a:ext cx="34198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осуществление мероприятий по пропаганде </a:t>
            </a:r>
            <a:r>
              <a:rPr lang="ru-RU" sz="2800" b="1" dirty="0" err="1" smtClean="0"/>
              <a:t>физи-ческой</a:t>
            </a:r>
            <a:r>
              <a:rPr lang="ru-RU" sz="2800" b="1" dirty="0" smtClean="0"/>
              <a:t> культуры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445224"/>
            <a:ext cx="56665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и спорта, здорового образа жизни.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84784"/>
            <a:ext cx="71352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250,0 тыс. рублей планируется направить на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ln>
                  <a:solidFill>
                    <a:schemeClr val="bg1"/>
                  </a:solidFill>
                </a:ln>
                <a:latin typeface="Arial Black" pitchFamily="34" charset="0"/>
              </a:rPr>
              <a:t>Обслуживание государственного и муниципального долга</a:t>
            </a:r>
            <a:endParaRPr lang="ru-RU" sz="3400" b="1" dirty="0">
              <a:ln>
                <a:solidFill>
                  <a:schemeClr val="bg1"/>
                </a:solidFill>
              </a:ln>
              <a:latin typeface="Arial Black" pitchFamily="34" charset="0"/>
            </a:endParaRPr>
          </a:p>
        </p:txBody>
      </p:sp>
      <p:pic>
        <p:nvPicPr>
          <p:cNvPr id="5122" name="Picture 2" descr="E:\ФОТО для отчета 2014\госдол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56792"/>
            <a:ext cx="5184576" cy="344307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08518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Расходные обязательства по обслуживанию муниципального долга определяются на основании договоров и соглашений, графиков платежей.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8496944" cy="1080120"/>
          </a:xfrm>
          <a:prstGeom prst="round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656640" cy="1224136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Основные характеристики районного бюджета на 2017-2019 годы (млн.руб.)</a:t>
            </a:r>
            <a:endParaRPr lang="ru-RU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="" xmlns:p14="http://schemas.microsoft.com/office/powerpoint/2010/main" val="1545881965"/>
              </p:ext>
            </p:extLst>
          </p:nvPr>
        </p:nvGraphicFramePr>
        <p:xfrm>
          <a:off x="467544" y="1412776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07504" y="476672"/>
            <a:ext cx="8856984" cy="2808312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9512" y="548680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n>
                  <a:solidFill>
                    <a:schemeClr val="accent1"/>
                  </a:solidFill>
                </a:ln>
              </a:rPr>
              <a:t>Решение «О бюджете муниципального образования-Александро-Невский муниципальный район на 2017 год и плановый период 2018 и 2019 годов» должно стать важнейшим инструментом, способствующим развитию экономики Александро-Невского муниципального района, сформировать и реализовать ответственную налоговую и бюджетную политику.</a:t>
            </a:r>
            <a:endParaRPr lang="ru-RU" dirty="0">
              <a:ln>
                <a:solidFill>
                  <a:schemeClr val="accent1"/>
                </a:solidFill>
              </a:ln>
            </a:endParaRPr>
          </a:p>
        </p:txBody>
      </p:sp>
      <p:pic>
        <p:nvPicPr>
          <p:cNvPr id="7" name="Рисунок 6" descr="F:\Администрация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501008"/>
            <a:ext cx="57606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179512" y="0"/>
            <a:ext cx="8712968" cy="90872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-61937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Основные характеристики консолидированного бюджета, млн.руб.</a:t>
            </a:r>
            <a:endParaRPr lang="ru-RU" sz="3200" b="1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23528" y="1628800"/>
          <a:ext cx="2592288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95537" y="3140968"/>
            <a:ext cx="2520280" cy="1080120"/>
          </a:xfrm>
          <a:prstGeom prst="rightArrow">
            <a:avLst/>
          </a:prstGeom>
          <a:solidFill>
            <a:srgbClr val="33CC3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467545" y="4725144"/>
            <a:ext cx="2448272" cy="100811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400" b="1" dirty="0" err="1" smtClean="0">
                <a:solidFill>
                  <a:schemeClr val="tx1"/>
                </a:solidFill>
              </a:rPr>
              <a:t>Профицит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908720"/>
            <a:ext cx="144016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2017</a:t>
            </a:r>
            <a:r>
              <a:rPr lang="ru-RU" b="1" dirty="0" smtClean="0"/>
              <a:t> год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724128" y="908720"/>
            <a:ext cx="151216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2018 год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24328" y="908720"/>
            <a:ext cx="136815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2019 год</a:t>
            </a:r>
            <a:endParaRPr lang="ru-RU" sz="2400" b="1" dirty="0"/>
          </a:p>
        </p:txBody>
      </p:sp>
      <p:sp>
        <p:nvSpPr>
          <p:cNvPr id="11" name="Цилиндр 10"/>
          <p:cNvSpPr/>
          <p:nvPr/>
        </p:nvSpPr>
        <p:spPr>
          <a:xfrm>
            <a:off x="4139952" y="1700808"/>
            <a:ext cx="1080120" cy="936104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291,2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Цилиндр 11"/>
          <p:cNvSpPr/>
          <p:nvPr/>
        </p:nvSpPr>
        <p:spPr>
          <a:xfrm>
            <a:off x="6084168" y="1916832"/>
            <a:ext cx="1008112" cy="720080"/>
          </a:xfrm>
          <a:prstGeom prst="ca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259,6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Цилиндр 12"/>
          <p:cNvSpPr/>
          <p:nvPr/>
        </p:nvSpPr>
        <p:spPr>
          <a:xfrm>
            <a:off x="7596336" y="1772816"/>
            <a:ext cx="1080120" cy="864096"/>
          </a:xfrm>
          <a:prstGeom prst="can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281,4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Цилиндр 13"/>
          <p:cNvSpPr/>
          <p:nvPr/>
        </p:nvSpPr>
        <p:spPr>
          <a:xfrm>
            <a:off x="3995936" y="2996952"/>
            <a:ext cx="1152128" cy="108012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286,7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Цилиндр 14"/>
          <p:cNvSpPr/>
          <p:nvPr/>
        </p:nvSpPr>
        <p:spPr>
          <a:xfrm>
            <a:off x="6012160" y="3284984"/>
            <a:ext cx="1152128" cy="720080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259,7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812360" y="3140968"/>
            <a:ext cx="1008112" cy="864096"/>
          </a:xfrm>
          <a:prstGeom prst="can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274,3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Цилиндр 16"/>
          <p:cNvSpPr/>
          <p:nvPr/>
        </p:nvSpPr>
        <p:spPr>
          <a:xfrm>
            <a:off x="3995936" y="4941168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+4,5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" name="Цилиндр 17"/>
          <p:cNvSpPr/>
          <p:nvPr/>
        </p:nvSpPr>
        <p:spPr>
          <a:xfrm>
            <a:off x="5966143" y="5010603"/>
            <a:ext cx="1224136" cy="432048"/>
          </a:xfrm>
          <a:prstGeom prst="ca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-0,1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Цилиндр 18"/>
          <p:cNvSpPr/>
          <p:nvPr/>
        </p:nvSpPr>
        <p:spPr>
          <a:xfrm>
            <a:off x="7812360" y="5157192"/>
            <a:ext cx="1008112" cy="360040"/>
          </a:xfrm>
          <a:prstGeom prst="can">
            <a:avLst>
              <a:gd name="adj" fmla="val 2908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mtClean="0">
                <a:solidFill>
                  <a:schemeClr val="tx1"/>
                </a:solidFill>
              </a:rPr>
              <a:t>+7,1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528392"/>
          </a:xfrm>
          <a:noFill/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ЗА ВНИМАНИЕ</a:t>
            </a:r>
            <a:r>
              <a:rPr lang="ru-RU" sz="10000" b="1" dirty="0" smtClean="0">
                <a:ln>
                  <a:solidFill>
                    <a:schemeClr val="tx1"/>
                  </a:solidFill>
                </a:ln>
                <a:solidFill>
                  <a:srgbClr val="CC0000"/>
                </a:solidFill>
              </a:rPr>
              <a:t>!</a:t>
            </a:r>
            <a:endParaRPr lang="ru-RU" sz="10000" b="1" dirty="0">
              <a:ln>
                <a:solidFill>
                  <a:schemeClr val="tx1"/>
                </a:solidFill>
              </a:ln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59024" y="116632"/>
            <a:ext cx="8784976" cy="93610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Муниципальные 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образования </a:t>
            </a:r>
          </a:p>
          <a:p>
            <a:pPr algn="ctr"/>
            <a:r>
              <a:rPr lang="ru-RU" altLang="ru-RU" sz="4000" b="1" dirty="0" err="1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Александро-Невского</a:t>
            </a:r>
            <a:r>
              <a:rPr lang="ru-RU" altLang="ru-RU" sz="4000" b="1" dirty="0" smtClean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ru-RU" altLang="ru-RU" sz="4000" b="1" dirty="0">
                <a:ln>
                  <a:solidFill>
                    <a:schemeClr val="bg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района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1196752"/>
            <a:ext cx="2736726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Александро-Невский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муниципальный район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059832" y="2204864"/>
            <a:ext cx="2736304" cy="9366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dirty="0">
                <a:latin typeface="Times New Roman" pitchFamily="18" charset="0"/>
              </a:rPr>
              <a:t>МО </a:t>
            </a:r>
            <a:r>
              <a:rPr lang="ru-RU" altLang="ru-RU" dirty="0" smtClean="0">
                <a:latin typeface="Times New Roman" pitchFamily="18" charset="0"/>
              </a:rPr>
              <a:t>– </a:t>
            </a:r>
            <a:r>
              <a:rPr lang="ru-RU" altLang="ru-RU" dirty="0" err="1" smtClean="0">
                <a:latin typeface="Times New Roman" pitchFamily="18" charset="0"/>
              </a:rPr>
              <a:t>Александро-Невское</a:t>
            </a:r>
            <a:endParaRPr lang="ru-RU" altLang="ru-RU" dirty="0">
              <a:latin typeface="Times New Roman" pitchFamily="18" charset="0"/>
            </a:endParaRPr>
          </a:p>
          <a:p>
            <a:pPr algn="ctr"/>
            <a:r>
              <a:rPr lang="ru-RU" altLang="ru-RU" dirty="0">
                <a:latin typeface="Times New Roman" pitchFamily="18" charset="0"/>
              </a:rPr>
              <a:t> городское поселение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012160" y="1844824"/>
            <a:ext cx="2951163" cy="46085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Благовское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Борисовское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Бурминское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smtClean="0">
                <a:latin typeface="Times New Roman" pitchFamily="18" charset="0"/>
              </a:rPr>
              <a:t>Ленинское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поселение; </a:t>
            </a:r>
          </a:p>
          <a:p>
            <a:pPr>
              <a:buFontTx/>
              <a:buChar char="•"/>
            </a:pPr>
            <a:r>
              <a:rPr lang="ru-RU" altLang="ru-RU" sz="2000" dirty="0">
                <a:latin typeface="Times New Roman" pitchFamily="18" charset="0"/>
              </a:rPr>
              <a:t> МО – </a:t>
            </a:r>
            <a:r>
              <a:rPr lang="ru-RU" altLang="ru-RU" sz="2000" dirty="0" err="1" smtClean="0">
                <a:latin typeface="Times New Roman" pitchFamily="18" charset="0"/>
              </a:rPr>
              <a:t>Каширинское</a:t>
            </a:r>
            <a:endParaRPr lang="ru-RU" altLang="ru-RU" sz="2000" dirty="0">
              <a:latin typeface="Times New Roman" pitchFamily="18" charset="0"/>
            </a:endParaRPr>
          </a:p>
          <a:p>
            <a:r>
              <a:rPr lang="ru-RU" altLang="ru-RU" sz="2000" dirty="0">
                <a:latin typeface="Times New Roman" pitchFamily="18" charset="0"/>
              </a:rPr>
              <a:t>сельское </a:t>
            </a:r>
            <a:r>
              <a:rPr lang="ru-RU" altLang="ru-RU" sz="2000" dirty="0" smtClean="0">
                <a:latin typeface="Times New Roman" pitchFamily="18" charset="0"/>
              </a:rPr>
              <a:t>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Нижнеякимецкое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поселение;</a:t>
            </a:r>
          </a:p>
          <a:p>
            <a:pPr>
              <a:buFontTx/>
              <a:buChar char="•"/>
            </a:pPr>
            <a:r>
              <a:rPr lang="ru-RU" altLang="ru-RU" sz="2000" dirty="0" smtClean="0">
                <a:latin typeface="Times New Roman" pitchFamily="18" charset="0"/>
              </a:rPr>
              <a:t>МО – </a:t>
            </a:r>
            <a:r>
              <a:rPr lang="ru-RU" altLang="ru-RU" sz="2000" dirty="0" err="1" smtClean="0">
                <a:latin typeface="Times New Roman" pitchFamily="18" charset="0"/>
              </a:rPr>
              <a:t>Просеченское</a:t>
            </a:r>
            <a:endParaRPr lang="ru-RU" altLang="ru-RU" sz="2000" dirty="0" smtClean="0">
              <a:latin typeface="Times New Roman" pitchFamily="18" charset="0"/>
            </a:endParaRPr>
          </a:p>
          <a:p>
            <a:r>
              <a:rPr lang="ru-RU" altLang="ru-RU" sz="2000" dirty="0" smtClean="0">
                <a:latin typeface="Times New Roman" pitchFamily="18" charset="0"/>
              </a:rPr>
              <a:t>сельское поселение.</a:t>
            </a:r>
            <a:endParaRPr lang="ru-RU" altLang="ru-RU" sz="2000" dirty="0">
              <a:latin typeface="Times New Roman" pitchFamily="18" charset="0"/>
            </a:endParaRPr>
          </a:p>
          <a:p>
            <a:pPr>
              <a:buFontTx/>
              <a:buChar char="•"/>
            </a:pPr>
            <a:endParaRPr lang="ru-RU" altLang="ru-RU" dirty="0"/>
          </a:p>
        </p:txBody>
      </p:sp>
      <p:pic>
        <p:nvPicPr>
          <p:cNvPr id="32769" name="Picture 1" descr="карт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968552" cy="319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Круглая лента лицом вверх 6"/>
          <p:cNvSpPr/>
          <p:nvPr/>
        </p:nvSpPr>
        <p:spPr>
          <a:xfrm>
            <a:off x="251520" y="188640"/>
            <a:ext cx="8424936" cy="836712"/>
          </a:xfrm>
          <a:prstGeom prst="ellipseRibbon2">
            <a:avLst>
              <a:gd name="adj1" fmla="val 25000"/>
              <a:gd name="adj2" fmla="val 73538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95536" y="5517232"/>
            <a:ext cx="8352928" cy="864765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7992888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0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</a:t>
            </a: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БЮДЖЕТ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Rectangle 1"/>
          <p:cNvSpPr>
            <a:spLocks noChangeArrowheads="1"/>
          </p:cNvSpPr>
          <p:nvPr/>
        </p:nvSpPr>
        <p:spPr bwMode="auto">
          <a:xfrm>
            <a:off x="431032" y="5506779"/>
            <a:ext cx="871296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0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51520" y="4149080"/>
            <a:ext cx="8712968" cy="237626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1124744"/>
            <a:ext cx="8604448" cy="208823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углая лента лицом вверх 12"/>
          <p:cNvSpPr/>
          <p:nvPr/>
        </p:nvSpPr>
        <p:spPr>
          <a:xfrm>
            <a:off x="323528" y="188640"/>
            <a:ext cx="8640960" cy="792088"/>
          </a:xfrm>
          <a:prstGeom prst="ellipseRibbon2">
            <a:avLst>
              <a:gd name="adj1" fmla="val 25000"/>
              <a:gd name="adj2" fmla="val 72949"/>
              <a:gd name="adj3" fmla="val 125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3140968"/>
            <a:ext cx="5184576" cy="100811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7338" y="116632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48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ПОНЯТИЯ</a:t>
            </a:r>
            <a:endParaRPr lang="ru-RU" sz="48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052736"/>
            <a:ext cx="777686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составляется на 3 года - очередной финансовый год и плановый период.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772816"/>
            <a:ext cx="8288326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 который составляется проект бюджета.</a:t>
            </a:r>
            <a:endParaRPr lang="ru-RU" alt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20888"/>
            <a:ext cx="8424936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"/>
            <a:r>
              <a:rPr lang="ru-RU" altLang="ru-RU" sz="23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два финансовых года, следующих за очередным финансовым годом.</a:t>
            </a:r>
            <a:endParaRPr lang="ru-RU" altLang="ru-RU" sz="1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306896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Составление проекта бюджета основывается на: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4149080"/>
            <a:ext cx="856895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/>
              <a:t>Бюджетном послании Президента Российской Федерации ;</a:t>
            </a:r>
          </a:p>
          <a:p>
            <a:pPr algn="just"/>
            <a:r>
              <a:rPr lang="ru-RU" sz="2000" b="1" dirty="0" smtClean="0"/>
              <a:t>Основных направлениях бюджетной политики и налоговой  политики Александро-Невского муниципального района на 2017 год и плановый период 2018-2019 годов;</a:t>
            </a:r>
          </a:p>
          <a:p>
            <a:pPr algn="just"/>
            <a:r>
              <a:rPr lang="ru-RU" sz="2000" b="1" dirty="0" smtClean="0"/>
              <a:t>Прогноза социально-экономического развития Александро-Невского муниципального района 2017 год и плановый период 2018-2019 годов.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Горизонтальный свиток 12"/>
          <p:cNvSpPr/>
          <p:nvPr/>
        </p:nvSpPr>
        <p:spPr>
          <a:xfrm>
            <a:off x="251520" y="188640"/>
            <a:ext cx="4680520" cy="648072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40"/>
            <a:ext cx="79208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3600" b="1" dirty="0" smtClean="0">
                <a:ln>
                  <a:solidFill>
                    <a:schemeClr val="bg1"/>
                  </a:solidFill>
                </a:ln>
                <a:latin typeface="+mn-lt"/>
              </a:rPr>
              <a:t>Доходы бюджета</a:t>
            </a:r>
            <a:r>
              <a:rPr lang="ru-RU" altLang="ru-RU" sz="3600" dirty="0" smtClean="0">
                <a:ln>
                  <a:solidFill>
                    <a:schemeClr val="bg1"/>
                  </a:solidFill>
                </a:ln>
                <a:latin typeface="+mn-lt"/>
              </a:rPr>
              <a:t> </a:t>
            </a:r>
            <a:r>
              <a:rPr lang="ru-RU" altLang="ru-RU" dirty="0" smtClean="0">
                <a:latin typeface="Monotype Corsiva" pitchFamily="66" charset="0"/>
              </a:rPr>
              <a:t>– </a:t>
            </a:r>
            <a:r>
              <a:rPr lang="ru-RU" altLang="ru-RU" sz="2400" dirty="0" smtClean="0">
                <a:latin typeface="Georgia" pitchFamily="18" charset="0"/>
              </a:rPr>
              <a:t>безвозмездные и безвозвратные поступления денежных средств в бюджет.</a:t>
            </a:r>
          </a:p>
          <a:p>
            <a:endParaRPr lang="ru-RU" dirty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3059113" y="1196975"/>
            <a:ext cx="3024187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dirty="0">
                <a:solidFill>
                  <a:srgbClr val="0033CC"/>
                </a:solidFill>
                <a:latin typeface="Georgia" pitchFamily="18" charset="0"/>
              </a:rPr>
              <a:t>Доходы бюджета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3850" y="2060575"/>
            <a:ext cx="2592388" cy="6477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Налоговые доходы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227763" y="2060575"/>
            <a:ext cx="2663825" cy="6477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>
                <a:latin typeface="Georgia" pitchFamily="18" charset="0"/>
              </a:rPr>
              <a:t>Безвозмездные </a:t>
            </a:r>
          </a:p>
          <a:p>
            <a:pPr algn="ctr"/>
            <a:r>
              <a:rPr lang="ru-RU" altLang="ru-RU" b="1">
                <a:latin typeface="Georgia" pitchFamily="18" charset="0"/>
              </a:rPr>
              <a:t>поступления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059832" y="2060848"/>
            <a:ext cx="3025775" cy="6477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b="1" dirty="0">
                <a:latin typeface="Georgia" pitchFamily="18" charset="0"/>
              </a:rPr>
              <a:t>Неналоговые доходы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23850" y="2781300"/>
            <a:ext cx="2590800" cy="381635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налогов, установленных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Налоговым кодексом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 РФ, например:</a:t>
            </a:r>
          </a:p>
          <a:p>
            <a:endParaRPr lang="ru-RU" altLang="ru-RU" sz="1600" b="1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 на доходы </a:t>
            </a:r>
            <a:r>
              <a:rPr lang="ru-RU" altLang="ru-RU" sz="1500" b="1" dirty="0" err="1">
                <a:latin typeface="Times New Roman" pitchFamily="18" charset="0"/>
              </a:rPr>
              <a:t>физи</a:t>
            </a:r>
            <a:r>
              <a:rPr lang="ru-RU" altLang="ru-RU" sz="1500" b="1" dirty="0"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500" b="1" dirty="0" err="1">
                <a:latin typeface="Times New Roman" pitchFamily="18" charset="0"/>
              </a:rPr>
              <a:t>ческих</a:t>
            </a:r>
            <a:r>
              <a:rPr lang="ru-RU" altLang="ru-RU" sz="1500" b="1" dirty="0">
                <a:latin typeface="Times New Roman" pitchFamily="18" charset="0"/>
              </a:rPr>
              <a:t> лиц;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Налоги на совокупный </a:t>
            </a:r>
          </a:p>
          <a:p>
            <a:r>
              <a:rPr lang="ru-RU" altLang="ru-RU" sz="1500" b="1" dirty="0">
                <a:latin typeface="Times New Roman" pitchFamily="18" charset="0"/>
              </a:rPr>
              <a:t>доход;</a:t>
            </a:r>
          </a:p>
          <a:p>
            <a:pPr>
              <a:buFontTx/>
              <a:buChar char="-"/>
            </a:pPr>
            <a:r>
              <a:rPr lang="ru-RU" altLang="ru-RU" sz="1500" b="1" dirty="0">
                <a:latin typeface="Times New Roman" pitchFamily="18" charset="0"/>
              </a:rPr>
              <a:t> Земельный налог;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Государственная пошлина,</a:t>
            </a:r>
          </a:p>
          <a:p>
            <a:r>
              <a:rPr lang="ru-RU" altLang="ru-RU" sz="1500" b="1" dirty="0">
                <a:latin typeface="Times New Roman" pitchFamily="18" charset="0"/>
              </a:rPr>
              <a:t>сборы;</a:t>
            </a:r>
          </a:p>
          <a:p>
            <a:r>
              <a:rPr lang="ru-RU" altLang="ru-RU" sz="1500" b="1" dirty="0">
                <a:latin typeface="Times New Roman" pitchFamily="18" charset="0"/>
              </a:rPr>
              <a:t>- и др.</a:t>
            </a: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  <a:p>
            <a:endParaRPr lang="ru-RU" altLang="ru-RU" sz="1500" b="1" dirty="0">
              <a:latin typeface="Times New Roman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227763" y="2781300"/>
            <a:ext cx="2663825" cy="388806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Поступления от других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бюджетов, организаций, </a:t>
            </a:r>
          </a:p>
          <a:p>
            <a:r>
              <a:rPr lang="ru-RU" altLang="ru-RU" sz="1500" b="1" u="sng" dirty="0">
                <a:solidFill>
                  <a:srgbClr val="000099"/>
                </a:solidFill>
                <a:latin typeface="Georgia" pitchFamily="18" charset="0"/>
              </a:rPr>
              <a:t>Граждан, например:</a:t>
            </a:r>
          </a:p>
          <a:p>
            <a:endParaRPr lang="ru-RU" altLang="ru-RU" sz="1400" b="1" u="sng" dirty="0">
              <a:solidFill>
                <a:srgbClr val="000099"/>
              </a:solidFill>
              <a:latin typeface="Georgia" pitchFamily="18" charset="0"/>
            </a:endParaRP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Межбюджетные трансферты;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Дотации;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Субсидии;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Субвенции;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latin typeface="Times New Roman" pitchFamily="18" charset="0"/>
              </a:rPr>
              <a:t> и др.</a:t>
            </a: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latin typeface="Times New Roman" pitchFamily="18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59113" y="2781300"/>
            <a:ext cx="3025775" cy="3960068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Поступления от уплаты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дру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гих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пошлин и сборов,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установ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ленных региональным</a:t>
            </a:r>
            <a:r>
              <a:rPr lang="ru-RU" altLang="ru-RU" u="sng" dirty="0">
                <a:solidFill>
                  <a:srgbClr val="000099"/>
                </a:solidFill>
              </a:rPr>
              <a:t>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нодательством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, а  также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штра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фов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 за нарушение </a:t>
            </a:r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законода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-</a:t>
            </a:r>
          </a:p>
          <a:p>
            <a:r>
              <a:rPr lang="ru-RU" altLang="ru-RU" sz="1400" b="1" u="sng" dirty="0" err="1">
                <a:solidFill>
                  <a:srgbClr val="000099"/>
                </a:solidFill>
                <a:latin typeface="Georgia" pitchFamily="18" charset="0"/>
              </a:rPr>
              <a:t>тельства,например</a:t>
            </a:r>
            <a:r>
              <a:rPr lang="ru-RU" altLang="ru-RU" sz="1400" b="1" u="sng" dirty="0">
                <a:solidFill>
                  <a:srgbClr val="000099"/>
                </a:solidFill>
                <a:latin typeface="Georgia" pitchFamily="18" charset="0"/>
              </a:rPr>
              <a:t>: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-платежи при пользовании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природными ресурсами;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оказания платных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услуг и компенсации затрат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государства;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доходы от продажи </a:t>
            </a: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материаль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</a:t>
            </a:r>
          </a:p>
          <a:p>
            <a:pPr>
              <a:buFontTx/>
              <a:buChar char="-"/>
            </a:pPr>
            <a:r>
              <a:rPr lang="ru-RU" altLang="ru-RU" sz="1400" b="1" dirty="0" err="1">
                <a:solidFill>
                  <a:srgbClr val="000000"/>
                </a:solidFill>
                <a:latin typeface="Times New Roman" pitchFamily="18" charset="0"/>
              </a:rPr>
              <a:t>ных</a:t>
            </a: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и нематериальных активов;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административные платежи и 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сборы;</a:t>
            </a:r>
            <a:r>
              <a:rPr lang="ru-RU" altLang="ru-RU" dirty="0"/>
              <a:t> 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штрафные санкции, возмещение</a:t>
            </a:r>
          </a:p>
          <a:p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 ущерба;</a:t>
            </a:r>
          </a:p>
          <a:p>
            <a:pPr>
              <a:buFontTx/>
              <a:buChar char="-"/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</a:rPr>
              <a:t>- и др.</a:t>
            </a: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FontTx/>
              <a:buChar char="-"/>
            </a:pPr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  <a:p>
            <a:endParaRPr lang="ru-RU" altLang="ru-RU" sz="14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 rot="3420688" flipH="1">
            <a:off x="2589295" y="1445266"/>
            <a:ext cx="174839" cy="800019"/>
          </a:xfrm>
          <a:prstGeom prst="downArrow">
            <a:avLst>
              <a:gd name="adj1" fmla="val 50000"/>
              <a:gd name="adj2" fmla="val 1868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 rot="18165139">
            <a:off x="6282291" y="1480470"/>
            <a:ext cx="199033" cy="741069"/>
          </a:xfrm>
          <a:prstGeom prst="downArrow">
            <a:avLst>
              <a:gd name="adj1" fmla="val 50000"/>
              <a:gd name="adj2" fmla="val 15961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427984" y="1700808"/>
            <a:ext cx="216024" cy="432246"/>
          </a:xfrm>
          <a:prstGeom prst="downArrow">
            <a:avLst>
              <a:gd name="adj1" fmla="val 50000"/>
              <a:gd name="adj2" fmla="val 9972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1224136"/>
          </a:xfrm>
          <a:noFill/>
        </p:spPr>
        <p:txBody>
          <a:bodyPr>
            <a:no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Основные характеристики доходов районного бюджета на 2017-2019 годы (млн.руб.)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95328361"/>
              </p:ext>
            </p:extLst>
          </p:nvPr>
        </p:nvGraphicFramePr>
        <p:xfrm>
          <a:off x="457200" y="1600200"/>
          <a:ext cx="850728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Структура налоговых и неналоговых доходов на 2017 год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54774476"/>
              </p:ext>
            </p:extLst>
          </p:nvPr>
        </p:nvGraphicFramePr>
        <p:xfrm>
          <a:off x="251520" y="1556792"/>
          <a:ext cx="8640960" cy="51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1519</TotalTime>
  <Words>1204</Words>
  <Application>Microsoft Office PowerPoint</Application>
  <PresentationFormat>Экран (4:3)</PresentationFormat>
  <Paragraphs>360</Paragraphs>
  <Slides>31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Основные характеристики доходов районного бюджета на 2017-2019 годы (млн.руб.)</vt:lpstr>
      <vt:lpstr>Структура налоговых и неналоговых доходов на 2017 год</vt:lpstr>
      <vt:lpstr>Прогнозные параметры бюджета Александро-Невского муниципального района на 2017-2019 годы</vt:lpstr>
      <vt:lpstr>Расходы бюджета</vt:lpstr>
      <vt:lpstr>Структура муниципальных программ Александро-Невского муниципального района на 2017 год</vt:lpstr>
      <vt:lpstr>Слайд 13</vt:lpstr>
      <vt:lpstr>Слайд 14</vt:lpstr>
      <vt:lpstr>Расходы районного бюджета  в 2017-2019годах (млн.руб.)</vt:lpstr>
      <vt:lpstr>Структура расходов районного бюджета на 2017 год (%)</vt:lpstr>
      <vt:lpstr>Общегосударственные расходы</vt:lpstr>
      <vt:lpstr>Национальная безопасность и правоохранительная деятельность</vt:lpstr>
      <vt:lpstr>Национальная экономика</vt:lpstr>
      <vt:lpstr>Расходы на образование</vt:lpstr>
      <vt:lpstr>Основные направления расходов в области образования:</vt:lpstr>
      <vt:lpstr>Структура расходов на образование</vt:lpstr>
      <vt:lpstr>Расходы на культуру</vt:lpstr>
      <vt:lpstr>Основные направления расходов в области культуры:</vt:lpstr>
      <vt:lpstr>Социальная политика</vt:lpstr>
      <vt:lpstr>Основные направления расходов :</vt:lpstr>
      <vt:lpstr>Физическая культура и спорт</vt:lpstr>
      <vt:lpstr>Обслуживание государственного и муниципального долга</vt:lpstr>
      <vt:lpstr>Основные характеристики районного бюджета на 2017-2019 годы (млн.руб.)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Расходы районного бюджета в 2015-2017 годах</dc:title>
  <dc:creator>Татьяна Павлова</dc:creator>
  <cp:lastModifiedBy>Admin</cp:lastModifiedBy>
  <cp:revision>109</cp:revision>
  <dcterms:created xsi:type="dcterms:W3CDTF">2014-10-30T07:53:17Z</dcterms:created>
  <dcterms:modified xsi:type="dcterms:W3CDTF">2019-04-08T13:03:53Z</dcterms:modified>
</cp:coreProperties>
</file>