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CC"/>
    <a:srgbClr val="CC3300"/>
    <a:srgbClr val="FF6699"/>
    <a:srgbClr val="CC0000"/>
    <a:srgbClr val="FF0000"/>
    <a:srgbClr val="006600"/>
    <a:srgbClr val="CCFF99"/>
    <a:srgbClr val="FF3300"/>
    <a:srgbClr val="33CC33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9" d="100"/>
          <a:sy n="109" d="100"/>
        </p:scale>
        <p:origin x="-18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823E-2"/>
          <c:y val="5.0473457250976524E-2"/>
          <c:w val="0.69371708116617514"/>
          <c:h val="0.8431732650045998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369.5</c:v>
                </c:pt>
                <c:pt idx="1">
                  <c:v>332.1</c:v>
                </c:pt>
                <c:pt idx="2">
                  <c:v>325.89999999999986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70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452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2451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113</c:v>
                </c:pt>
                <c:pt idx="1">
                  <c:v>104.2</c:v>
                </c:pt>
                <c:pt idx="2">
                  <c:v>106.6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305E-2"/>
                  <c:y val="-2.2448261287156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1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256.5</c:v>
                </c:pt>
                <c:pt idx="1">
                  <c:v>227.9</c:v>
                </c:pt>
                <c:pt idx="2">
                  <c:v>219.3</c:v>
                </c:pt>
              </c:numCache>
            </c:numRef>
          </c:val>
        </c:ser>
        <c:shape val="cylinder"/>
        <c:axId val="92772224"/>
        <c:axId val="92773760"/>
        <c:axId val="0"/>
      </c:bar3DChart>
      <c:catAx>
        <c:axId val="92772224"/>
        <c:scaling>
          <c:orientation val="minMax"/>
        </c:scaling>
        <c:delete val="1"/>
        <c:axPos val="b"/>
        <c:numFmt formatCode="General" sourceLinked="0"/>
        <c:tickLblPos val="none"/>
        <c:crossAx val="92773760"/>
        <c:crosses val="autoZero"/>
        <c:auto val="1"/>
        <c:lblAlgn val="ctr"/>
        <c:lblOffset val="100"/>
      </c:catAx>
      <c:valAx>
        <c:axId val="927737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2772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337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194E-2"/>
          <c:y val="0.10465248363795952"/>
          <c:w val="0.64712574122679456"/>
          <c:h val="0.858293679568539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129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9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1956819612635632E-2"/>
                  <c:y val="-1.4658147720517984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налог упрощ.системы налогообл.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73.8</c:v>
                </c:pt>
                <c:pt idx="1">
                  <c:v>1.1000000000000001</c:v>
                </c:pt>
                <c:pt idx="2">
                  <c:v>1.1000000000000001</c:v>
                </c:pt>
                <c:pt idx="3">
                  <c:v>2.6</c:v>
                </c:pt>
                <c:pt idx="4">
                  <c:v>11.3</c:v>
                </c:pt>
                <c:pt idx="5">
                  <c:v>0.3000000000000001</c:v>
                </c:pt>
                <c:pt idx="6">
                  <c:v>3.9</c:v>
                </c:pt>
                <c:pt idx="7">
                  <c:v>1.4</c:v>
                </c:pt>
                <c:pt idx="8">
                  <c:v>0.2</c:v>
                </c:pt>
                <c:pt idx="9">
                  <c:v>4.3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218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 formatCode="0.0">
                  <c:v>33</c:v>
                </c:pt>
                <c:pt idx="1">
                  <c:v>241.2</c:v>
                </c:pt>
                <c:pt idx="2">
                  <c:v>34.300000000000011</c:v>
                </c:pt>
                <c:pt idx="3">
                  <c:v>2.4</c:v>
                </c:pt>
                <c:pt idx="4">
                  <c:v>0.4</c:v>
                </c:pt>
                <c:pt idx="5">
                  <c:v>4.8</c:v>
                </c:pt>
                <c:pt idx="6">
                  <c:v>48.4</c:v>
                </c:pt>
                <c:pt idx="7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347799242707108E-2"/>
                  <c:y val="-8.1401211831163972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28.2</c:v>
                </c:pt>
                <c:pt idx="1">
                  <c:v>224.8</c:v>
                </c:pt>
                <c:pt idx="2">
                  <c:v>31.7</c:v>
                </c:pt>
                <c:pt idx="3">
                  <c:v>2.1</c:v>
                </c:pt>
                <c:pt idx="4">
                  <c:v>0.05</c:v>
                </c:pt>
                <c:pt idx="5">
                  <c:v>2.9</c:v>
                </c:pt>
                <c:pt idx="6">
                  <c:v>44.1</c:v>
                </c:pt>
                <c:pt idx="7">
                  <c:v>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912998737845263E-2"/>
                  <c:y val="2.7133737277054218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28.2</c:v>
                </c:pt>
                <c:pt idx="1">
                  <c:v>222.4</c:v>
                </c:pt>
                <c:pt idx="2">
                  <c:v>32.300000000000011</c:v>
                </c:pt>
                <c:pt idx="3">
                  <c:v>2.1</c:v>
                </c:pt>
                <c:pt idx="4">
                  <c:v>0.05</c:v>
                </c:pt>
                <c:pt idx="5">
                  <c:v>3.0000000000000002E-2</c:v>
                </c:pt>
                <c:pt idx="6">
                  <c:v>43.8</c:v>
                </c:pt>
                <c:pt idx="7">
                  <c:v>7.6</c:v>
                </c:pt>
              </c:numCache>
            </c:numRef>
          </c:val>
        </c:ser>
        <c:gapWidth val="66"/>
        <c:gapDepth val="261"/>
        <c:shape val="cylinder"/>
        <c:axId val="140596352"/>
        <c:axId val="140597888"/>
        <c:axId val="0"/>
      </c:bar3DChart>
      <c:catAx>
        <c:axId val="140596352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40597888"/>
        <c:crosses val="autoZero"/>
        <c:auto val="1"/>
        <c:lblAlgn val="ctr"/>
        <c:lblOffset val="100"/>
      </c:catAx>
      <c:valAx>
        <c:axId val="140597888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0.0" sourceLinked="1"/>
        <c:tickLblPos val="none"/>
        <c:crossAx val="140596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719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4002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5627923802773172E-2"/>
                  <c:y val="0.1008372435742434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4052935807867124E-2"/>
                  <c:y val="5.9876516988308523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80301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8.9</c:v>
                </c:pt>
                <c:pt idx="1">
                  <c:v>64.5</c:v>
                </c:pt>
                <c:pt idx="2">
                  <c:v>12.9</c:v>
                </c:pt>
                <c:pt idx="3">
                  <c:v>0.1</c:v>
                </c:pt>
                <c:pt idx="4">
                  <c:v>0.60000000000000009</c:v>
                </c:pt>
                <c:pt idx="5">
                  <c:v>1.3</c:v>
                </c:pt>
                <c:pt idx="6">
                  <c:v>9.2000000000000011</c:v>
                </c:pt>
                <c:pt idx="7">
                  <c:v>2.5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5374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3012E-2"/>
                  <c:y val="-1.75819012027682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79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369.5</c:v>
                </c:pt>
                <c:pt idx="1">
                  <c:v>332.1</c:v>
                </c:pt>
                <c:pt idx="2">
                  <c:v>325.89999999999992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2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1086E-2"/>
                  <c:y val="-1.11404780062085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549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373.8</c:v>
                </c:pt>
                <c:pt idx="1">
                  <c:v>342.5</c:v>
                </c:pt>
                <c:pt idx="2">
                  <c:v>333.9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1.3683824402652629E-2"/>
                  <c:y val="1.00469984589631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3099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-4.3</c:v>
                </c:pt>
                <c:pt idx="1">
                  <c:v>-10.4</c:v>
                </c:pt>
                <c:pt idx="2">
                  <c:v>-8</c:v>
                </c:pt>
              </c:numCache>
            </c:numRef>
          </c:val>
        </c:ser>
        <c:shape val="cylinder"/>
        <c:axId val="143259136"/>
        <c:axId val="143260672"/>
        <c:axId val="0"/>
      </c:bar3DChart>
      <c:catAx>
        <c:axId val="14325913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260672"/>
        <c:crosses val="autoZero"/>
        <c:auto val="1"/>
        <c:lblAlgn val="ctr"/>
        <c:lblOffset val="100"/>
      </c:catAx>
      <c:valAx>
        <c:axId val="143260672"/>
        <c:scaling>
          <c:orientation val="minMax"/>
        </c:scaling>
        <c:axPos val="l"/>
        <c:majorGridlines/>
        <c:numFmt formatCode="General" sourceLinked="1"/>
        <c:tickLblPos val="nextTo"/>
        <c:crossAx val="143259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9088"/>
          <c:y val="0.38789570155148095"/>
          <c:w val="0.21548599485114836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285047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85047"/>
        <a:ext cx="7272807" cy="954719"/>
      </dsp:txXfrm>
    </dsp:sp>
    <dsp:sp modelId="{61FCEBA9-04A7-477E-88B9-D3CBE9C944E9}">
      <dsp:nvSpPr>
        <dsp:cNvPr id="0" name=""/>
        <dsp:cNvSpPr/>
      </dsp:nvSpPr>
      <dsp:spPr>
        <a:xfrm>
          <a:off x="0" y="1368153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1368153"/>
        <a:ext cx="7272807" cy="954719"/>
      </dsp:txXfrm>
    </dsp:sp>
    <dsp:sp modelId="{3CFF7159-7FAF-4DDD-B1D5-8338FA14B30A}">
      <dsp:nvSpPr>
        <dsp:cNvPr id="0" name=""/>
        <dsp:cNvSpPr/>
      </dsp:nvSpPr>
      <dsp:spPr>
        <a:xfrm>
          <a:off x="0" y="2448271"/>
          <a:ext cx="7272807" cy="1058622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2448271"/>
        <a:ext cx="7272807" cy="1058622"/>
      </dsp:txXfrm>
    </dsp:sp>
    <dsp:sp modelId="{94BB8861-0CDA-42D4-AE0C-4F49B6748575}">
      <dsp:nvSpPr>
        <dsp:cNvPr id="0" name=""/>
        <dsp:cNvSpPr/>
      </dsp:nvSpPr>
      <dsp:spPr>
        <a:xfrm>
          <a:off x="0" y="3672411"/>
          <a:ext cx="7272807" cy="954719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0" y="3672411"/>
        <a:ext cx="7272807" cy="9547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374439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74439"/>
        <a:ext cx="7296472" cy="1193399"/>
      </dsp:txXfrm>
    </dsp:sp>
    <dsp:sp modelId="{61FCEBA9-04A7-477E-88B9-D3CBE9C944E9}">
      <dsp:nvSpPr>
        <dsp:cNvPr id="0" name=""/>
        <dsp:cNvSpPr/>
      </dsp:nvSpPr>
      <dsp:spPr>
        <a:xfrm>
          <a:off x="0" y="1677475"/>
          <a:ext cx="7296472" cy="1193399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1677475"/>
        <a:ext cx="7296472" cy="1193399"/>
      </dsp:txXfrm>
    </dsp:sp>
    <dsp:sp modelId="{3CFF7159-7FAF-4DDD-B1D5-8338FA14B30A}">
      <dsp:nvSpPr>
        <dsp:cNvPr id="0" name=""/>
        <dsp:cNvSpPr/>
      </dsp:nvSpPr>
      <dsp:spPr>
        <a:xfrm>
          <a:off x="0" y="3013801"/>
          <a:ext cx="7296472" cy="1306677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sz="3000" kern="1200" dirty="0">
            <a:solidFill>
              <a:schemeClr val="tx1"/>
            </a:solidFill>
          </a:endParaRPr>
        </a:p>
      </dsp:txBody>
      <dsp:txXfrm>
        <a:off x="0" y="3013801"/>
        <a:ext cx="7296472" cy="13066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970217-4CF4-4011-94D5-10E5FD3CC8A2}">
      <dsp:nvSpPr>
        <dsp:cNvPr id="0" name=""/>
        <dsp:cNvSpPr/>
      </dsp:nvSpPr>
      <dsp:spPr>
        <a:xfrm>
          <a:off x="0" y="0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«Охрана семьи и детства»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0"/>
        <a:ext cx="7296472" cy="1430105"/>
      </dsp:txXfrm>
    </dsp:sp>
    <dsp:sp modelId="{61FCEBA9-04A7-477E-88B9-D3CBE9C944E9}">
      <dsp:nvSpPr>
        <dsp:cNvPr id="0" name=""/>
        <dsp:cNvSpPr/>
      </dsp:nvSpPr>
      <dsp:spPr>
        <a:xfrm>
          <a:off x="0" y="1545999"/>
          <a:ext cx="7296472" cy="1430105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1545999"/>
        <a:ext cx="7296472" cy="1430105"/>
      </dsp:txXfrm>
    </dsp:sp>
    <dsp:sp modelId="{3CFF7159-7FAF-4DDD-B1D5-8338FA14B30A}">
      <dsp:nvSpPr>
        <dsp:cNvPr id="0" name=""/>
        <dsp:cNvSpPr/>
      </dsp:nvSpPr>
      <dsp:spPr>
        <a:xfrm>
          <a:off x="0" y="3114668"/>
          <a:ext cx="7296472" cy="1565851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tx1"/>
              </a:solidFill>
            </a:rPr>
            <a:t>«Демографическое развитие»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0" y="3114668"/>
        <a:ext cx="7296472" cy="156585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C7A5B6-886D-439B-AA1D-EC6B865F9614}">
      <dsp:nvSpPr>
        <dsp:cNvPr id="0" name=""/>
        <dsp:cNvSpPr/>
      </dsp:nvSpPr>
      <dsp:spPr>
        <a:xfrm>
          <a:off x="0" y="129562"/>
          <a:ext cx="2592287" cy="1036915"/>
        </a:xfrm>
        <a:prstGeom prst="rightArrow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4FB11-E0DD-446C-AB0F-A26F7C3410F1}">
      <dsp:nvSpPr>
        <dsp:cNvPr id="0" name=""/>
        <dsp:cNvSpPr/>
      </dsp:nvSpPr>
      <dsp:spPr>
        <a:xfrm>
          <a:off x="209104" y="388843"/>
          <a:ext cx="2123954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Доходы</a:t>
          </a:r>
          <a:endParaRPr lang="ru-RU" sz="2400" b="1" kern="1200" dirty="0"/>
        </a:p>
      </dsp:txBody>
      <dsp:txXfrm>
        <a:off x="209104" y="388843"/>
        <a:ext cx="2123954" cy="5184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2021г.                        2022 г.                             2023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052736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Бюджет для граждан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(проект)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Проект решения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2021 год и плановый период 2022 и 2023 годов»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2020-2022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7328327"/>
              </p:ext>
            </p:extLst>
          </p:nvPr>
        </p:nvGraphicFramePr>
        <p:xfrm>
          <a:off x="0" y="692696"/>
          <a:ext cx="8820472" cy="576121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2021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2021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2022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2022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2023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2023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144638,7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113038,9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135502,3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104218,7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139367,4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106595,2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98416,0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91658,5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103237,0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96222,0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110154,0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102645,5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5660,9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29,7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5939,2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31,1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6364,6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33,3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совокупный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3570,0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3251,8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2633,0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2288,8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2797,0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2430,8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Налоги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на имущество 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16263,0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16849,0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17429,0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2041,4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879,0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1869,4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718,0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1816,4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690,0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17966,5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16505,0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4215,0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4205,0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52,9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52,8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оказания платных услуг(работ) и </a:t>
                      </a:r>
                      <a:r>
                        <a:rPr lang="ru-RU" sz="1000" dirty="0" err="1" smtClean="0">
                          <a:latin typeface="Arial Black" pitchFamily="34" charset="0"/>
                        </a:rPr>
                        <a:t>компенс</a:t>
                      </a:r>
                      <a:r>
                        <a:rPr lang="ru-RU" sz="1000" dirty="0" smtClean="0">
                          <a:latin typeface="Arial Black" pitchFamily="34" charset="0"/>
                        </a:rPr>
                        <a:t>. затрат государства 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49,8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43,8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52,2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46,2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Платежи при пользовании  природными ресурсами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endParaRPr lang="ru-RU" sz="1000" dirty="0" smtClean="0">
                        <a:latin typeface="Arial Black" pitchFamily="34" charset="0"/>
                      </a:endParaRPr>
                    </a:p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252635,0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256504,1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224023,1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227886,5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218339,9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219269,7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0763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</a:t>
            </a:r>
            <a:r>
              <a:rPr lang="ru-RU" sz="4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Александро-Невского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на 2021 год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3501008"/>
            <a:ext cx="2357437" cy="13573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(38,665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420888"/>
            <a:ext cx="2089150" cy="152082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хозяйства(5,089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(0,247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(14,669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2348880"/>
            <a:ext cx="2354263" cy="10588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13" y="3933056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0,010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4437112"/>
            <a:ext cx="2260600" cy="9128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(0,2 млн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941168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(55,805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(247,410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4850" y="4941168"/>
            <a:ext cx="2089150" cy="1520824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  в сфере физической культуры и спорта (6,323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5445224"/>
            <a:ext cx="2260600" cy="912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Социальное и экономическое развитие населенных пунктов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   (3,644 млн.руб.)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6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20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2021-2023годах 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2021 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2021 год и плановый период 2022 и 2023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04 декабря 2020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356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7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5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образования12,5%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66,3%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135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565,9 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2021-2023 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2021 год и плановый период 2022 и 2023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бюджетную и налоговую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Профицит</a:t>
            </a:r>
            <a:r>
              <a:rPr lang="ru-RU" sz="1400" b="1" dirty="0" smtClean="0">
                <a:solidFill>
                  <a:schemeClr val="tx1"/>
                </a:solidFill>
              </a:rPr>
              <a:t> +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Дефицит -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2021</a:t>
            </a:r>
            <a:r>
              <a:rPr lang="ru-RU" b="1" dirty="0" smtClean="0"/>
              <a:t> 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2022 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2023год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397,3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359,5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357,7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400,9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366,1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362,8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-3,6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-6,6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-5,1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2021 год и плановый период 2022-2023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2021 год и плановый период 2022-2023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2021г.и плановый период 2022 и 2023 годов (млн.руб.)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2021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3039</TotalTime>
  <Words>1209</Words>
  <Application>Microsoft Office PowerPoint</Application>
  <PresentationFormat>Экран (4:3)</PresentationFormat>
  <Paragraphs>366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2021г.и плановый период 2022 и 2023 годов (млн.руб.)</vt:lpstr>
      <vt:lpstr>Структура налоговых и неналоговых доходов на 2021 год</vt:lpstr>
      <vt:lpstr>Прогнозные параметры бюджета Александро-Невского муниципального района на 2020-2022 годы</vt:lpstr>
      <vt:lpstr>Расходы бюджета</vt:lpstr>
      <vt:lpstr>Структура муниципальных программ Александро-Невского муниципального района на 2021 год</vt:lpstr>
      <vt:lpstr>Слайд 13</vt:lpstr>
      <vt:lpstr>Слайд 14</vt:lpstr>
      <vt:lpstr>Расходы районного бюджета  в 2021-2023годах (млн.руб.)</vt:lpstr>
      <vt:lpstr>Структура расходов районного бюджета на 2021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2021-2023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257</cp:revision>
  <dcterms:created xsi:type="dcterms:W3CDTF">2014-10-30T07:53:17Z</dcterms:created>
  <dcterms:modified xsi:type="dcterms:W3CDTF">2020-12-28T08:17:30Z</dcterms:modified>
</cp:coreProperties>
</file>